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79" r:id="rId2"/>
    <p:sldId id="289" r:id="rId3"/>
    <p:sldId id="256" r:id="rId4"/>
    <p:sldId id="282" r:id="rId5"/>
    <p:sldId id="284" r:id="rId6"/>
    <p:sldId id="285" r:id="rId7"/>
    <p:sldId id="288" r:id="rId8"/>
    <p:sldId id="287" r:id="rId9"/>
    <p:sldId id="286" r:id="rId10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6BB2"/>
    <a:srgbClr val="FFF0E8"/>
    <a:srgbClr val="877870"/>
    <a:srgbClr val="877770"/>
    <a:srgbClr val="675C56"/>
    <a:srgbClr val="8E7F75"/>
    <a:srgbClr val="CEB8AA"/>
    <a:srgbClr val="CBB7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3375" autoAdjust="0"/>
  </p:normalViewPr>
  <p:slideViewPr>
    <p:cSldViewPr snapToGrid="0" snapToObjects="1">
      <p:cViewPr>
        <p:scale>
          <a:sx n="100" d="100"/>
          <a:sy n="100" d="100"/>
        </p:scale>
        <p:origin x="-1208" y="-4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913063" y="0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200FEE-1C0C-1543-8679-A2A7FA3C3D8A}" type="datetimeFigureOut">
              <a:rPr lang="en-US" smtClean="0"/>
              <a:t>7/19/20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13063" y="8685213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C8874-C84D-AE4F-8DFA-63A2F50B2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73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User Initiates session</a:t>
            </a:r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WA skill presents user with welcome and language choice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identifies </a:t>
            </a:r>
            <a:r>
              <a:rPr lang="en-US" baseline="0" dirty="0" err="1" smtClean="0"/>
              <a:t>langugae</a:t>
            </a:r>
            <a:r>
              <a:rPr lang="en-US" baseline="0" dirty="0" smtClean="0"/>
              <a:t>, in this case Spanish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language Context Variable(CV) get set to “ES”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WA presents user with language appropriate introduction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submits utterance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Dialog node triggered from CV, sends utterance to Cloud Function (CF)</a:t>
            </a:r>
          </a:p>
          <a:p>
            <a:pPr marL="228600" indent="-228600">
              <a:buFont typeface="Arial"/>
              <a:buChar char="•"/>
            </a:pPr>
            <a:r>
              <a:rPr lang="en-US" baseline="0" dirty="0" smtClean="0"/>
              <a:t>Cloud Function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user utterance to Language Translation for translation to English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Language translation completes translation and returns it.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Receive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translation and Send translated user utterance to skill with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CV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WA Receives utterance </a:t>
            </a:r>
            <a:r>
              <a:rPr lang="en-US" baseline="0" smtClean="0"/>
              <a:t>and responds</a:t>
            </a:r>
            <a:endParaRPr lang="en-US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Take response and send to LT for translation to Spanish and receive response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response in Spanish back to WA</a:t>
            </a:r>
          </a:p>
          <a:p>
            <a:pPr marL="228600" lvl="0" indent="-228600">
              <a:buFont typeface="+mj-lt"/>
              <a:buAutoNum type="arabicPeriod" startAt="8"/>
            </a:pPr>
            <a:r>
              <a:rPr lang="en-US" baseline="0" dirty="0" smtClean="0"/>
              <a:t>WA response to user</a:t>
            </a:r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457200" lvl="1" indent="0">
              <a:buFont typeface="+mj-lt"/>
              <a:buNone/>
            </a:pPr>
            <a:endParaRPr lang="en-US" baseline="0" dirty="0" smtClean="0"/>
          </a:p>
          <a:p>
            <a:pPr marL="228600" indent="-228600">
              <a:buAutoNum type="arabicPeriod" startAt="8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User Initiates session</a:t>
            </a:r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WA skill presents user with welcome and language choice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identifies </a:t>
            </a:r>
            <a:r>
              <a:rPr lang="en-US" baseline="0" dirty="0" err="1" smtClean="0"/>
              <a:t>langugae</a:t>
            </a:r>
            <a:r>
              <a:rPr lang="en-US" baseline="0" dirty="0" smtClean="0"/>
              <a:t>, in this case Spanish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language Context Variable(CV) get set to “ES”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WA presents user with language appropriate introduction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submits utterance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Dialog node triggered from CV, sends utterance to Cloud Function (CF)</a:t>
            </a:r>
          </a:p>
          <a:p>
            <a:pPr marL="228600" indent="-228600">
              <a:buFont typeface="Arial"/>
              <a:buChar char="•"/>
            </a:pPr>
            <a:r>
              <a:rPr lang="en-US" baseline="0" dirty="0" smtClean="0"/>
              <a:t>Cloud Function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user utterance to Language Translation for translation to English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Language translation completes translation and returns it.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Receive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translation and Send translated user utterance to skill with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CV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WA Receives utterance </a:t>
            </a:r>
            <a:r>
              <a:rPr lang="en-US" baseline="0" smtClean="0"/>
              <a:t>and responds</a:t>
            </a:r>
            <a:endParaRPr lang="en-US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Take response and send to LT for translation to Spanish and receive response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response in Spanish back to WA</a:t>
            </a:r>
          </a:p>
          <a:p>
            <a:pPr marL="228600" lvl="0" indent="-228600">
              <a:buFont typeface="+mj-lt"/>
              <a:buAutoNum type="arabicPeriod" startAt="8"/>
            </a:pPr>
            <a:r>
              <a:rPr lang="en-US" baseline="0" dirty="0" smtClean="0"/>
              <a:t>WA response to user</a:t>
            </a:r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457200" lvl="1" indent="0">
              <a:buFont typeface="+mj-lt"/>
              <a:buNone/>
            </a:pPr>
            <a:endParaRPr lang="en-US" baseline="0" dirty="0" smtClean="0"/>
          </a:p>
          <a:p>
            <a:pPr marL="228600" indent="-228600">
              <a:buAutoNum type="arabicPeriod" startAt="8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aseline="0" dirty="0" smtClean="0"/>
              <a:t>Vessel</a:t>
            </a:r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User Initiates session</a:t>
            </a:r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WA skill presents user with welcome and language choice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identifies </a:t>
            </a:r>
            <a:r>
              <a:rPr lang="en-US" baseline="0" dirty="0" err="1" smtClean="0"/>
              <a:t>langugae</a:t>
            </a:r>
            <a:r>
              <a:rPr lang="en-US" baseline="0" dirty="0" smtClean="0"/>
              <a:t>, in this case Spanish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language Context Variable(CV) get set to “ES”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WA presents user with language appropriate introduction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submits utterance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Dialog node triggered from CV, sends utterance to Cloud Function (CF)</a:t>
            </a:r>
          </a:p>
          <a:p>
            <a:pPr marL="228600" indent="-228600">
              <a:buFont typeface="Arial"/>
              <a:buChar char="•"/>
            </a:pPr>
            <a:r>
              <a:rPr lang="en-US" baseline="0" dirty="0" smtClean="0"/>
              <a:t>Cloud Function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user utterance to Language Translation for translation to English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Language translation completes translation and returns it.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Receive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translation and Send translated user utterance to skill with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CV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WA Receives utterance and responds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Take response and send to LT for translation to Spanish and receive response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response in Spanish back to WA</a:t>
            </a:r>
          </a:p>
          <a:p>
            <a:pPr marL="228600" lvl="0" indent="-228600">
              <a:buFont typeface="+mj-lt"/>
              <a:buAutoNum type="arabicPeriod" startAt="8"/>
            </a:pPr>
            <a:r>
              <a:rPr lang="en-US" baseline="0" dirty="0" smtClean="0"/>
              <a:t>WA response to user</a:t>
            </a:r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457200" lvl="1" indent="0">
              <a:buFont typeface="+mj-lt"/>
              <a:buNone/>
            </a:pPr>
            <a:endParaRPr lang="en-US" baseline="0" dirty="0" smtClean="0"/>
          </a:p>
          <a:p>
            <a:pPr marL="228600" indent="-228600">
              <a:buAutoNum type="arabicPeriod" startAt="8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aseline="0" dirty="0" smtClean="0"/>
              <a:t>Vessel, Nested session, </a:t>
            </a:r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User Initiates session</a:t>
            </a:r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WA skill presents user with welcome and language choice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identifies </a:t>
            </a:r>
            <a:r>
              <a:rPr lang="en-US" baseline="0" dirty="0" err="1" smtClean="0"/>
              <a:t>langugae</a:t>
            </a:r>
            <a:r>
              <a:rPr lang="en-US" baseline="0" dirty="0" smtClean="0"/>
              <a:t>, in this case Spanish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language Context Variable(CV) get set to “ES”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WA presents user with language appropriate introduction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submits utterance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Dialog node triggered from CV, sends utterance to Cloud Function (CF)</a:t>
            </a:r>
          </a:p>
          <a:p>
            <a:pPr marL="228600" indent="-228600">
              <a:buFont typeface="Arial"/>
              <a:buChar char="•"/>
            </a:pPr>
            <a:r>
              <a:rPr lang="en-US" baseline="0" dirty="0" smtClean="0"/>
              <a:t>Cloud Function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user utterance to Language Translation for translation to English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Language translation completes translation and returns it.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Receive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translation and Send translated user utterance to skill with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CV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WA Receives utterance and responds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Take response and send to LT for translation to Spanish and receive response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response in Spanish back to WA</a:t>
            </a:r>
          </a:p>
          <a:p>
            <a:pPr marL="228600" lvl="0" indent="-228600">
              <a:buFont typeface="+mj-lt"/>
              <a:buAutoNum type="arabicPeriod" startAt="8"/>
            </a:pPr>
            <a:r>
              <a:rPr lang="en-US" baseline="0" dirty="0" smtClean="0"/>
              <a:t>WA response to user</a:t>
            </a:r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457200" lvl="1" indent="0">
              <a:buFont typeface="+mj-lt"/>
              <a:buNone/>
            </a:pPr>
            <a:endParaRPr lang="en-US" baseline="0" dirty="0" smtClean="0"/>
          </a:p>
          <a:p>
            <a:pPr marL="228600" indent="-228600">
              <a:buAutoNum type="arabicPeriod" startAt="8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aseline="0" dirty="0" smtClean="0"/>
              <a:t>Vessel, Nested session, </a:t>
            </a:r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User Initiates session</a:t>
            </a:r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WA skill presents user with welcome and language choice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identifies </a:t>
            </a:r>
            <a:r>
              <a:rPr lang="en-US" baseline="0" dirty="0" err="1" smtClean="0"/>
              <a:t>langugae</a:t>
            </a:r>
            <a:r>
              <a:rPr lang="en-US" baseline="0" dirty="0" smtClean="0"/>
              <a:t>, in this case Spanish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language Context Variable(CV) get set to “ES”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WA presents user with language appropriate introduction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submits utterance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Dialog node triggered from CV, sends utterance to Cloud Function (CF)</a:t>
            </a:r>
          </a:p>
          <a:p>
            <a:pPr marL="228600" indent="-228600">
              <a:buFont typeface="Arial"/>
              <a:buChar char="•"/>
            </a:pPr>
            <a:r>
              <a:rPr lang="en-US" baseline="0" dirty="0" smtClean="0"/>
              <a:t>Cloud Function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user utterance to Language Translation for translation to English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Language translation completes translation and returns it.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Receive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translation and Send translated user utterance to skill with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CV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WA Receives utterance and responds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Take response and send to LT for translation to Spanish and receive response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response in Spanish back to WA</a:t>
            </a:r>
          </a:p>
          <a:p>
            <a:pPr marL="228600" lvl="0" indent="-228600">
              <a:buFont typeface="+mj-lt"/>
              <a:buAutoNum type="arabicPeriod" startAt="8"/>
            </a:pPr>
            <a:r>
              <a:rPr lang="en-US" baseline="0" dirty="0" smtClean="0"/>
              <a:t>WA response to user</a:t>
            </a:r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457200" lvl="1" indent="0">
              <a:buFont typeface="+mj-lt"/>
              <a:buNone/>
            </a:pPr>
            <a:endParaRPr lang="en-US" baseline="0" dirty="0" smtClean="0"/>
          </a:p>
          <a:p>
            <a:pPr marL="228600" indent="-228600">
              <a:buAutoNum type="arabicPeriod" startAt="8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aseline="0" dirty="0" smtClean="0"/>
              <a:t>Vessel, Nested session, </a:t>
            </a:r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User Initiates session</a:t>
            </a:r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WA skill presents user with welcome and language choice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identifies </a:t>
            </a:r>
            <a:r>
              <a:rPr lang="en-US" baseline="0" dirty="0" err="1" smtClean="0"/>
              <a:t>langugae</a:t>
            </a:r>
            <a:r>
              <a:rPr lang="en-US" baseline="0" dirty="0" smtClean="0"/>
              <a:t>, in this case Spanish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language Context Variable(CV) get set to “ES”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WA presents user with language appropriate introduction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User submits utterance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Dialog node triggered from CV, sends utterance to Cloud Function (CF)</a:t>
            </a:r>
          </a:p>
          <a:p>
            <a:pPr marL="228600" indent="-228600">
              <a:buFont typeface="Arial"/>
              <a:buChar char="•"/>
            </a:pPr>
            <a:r>
              <a:rPr lang="en-US" baseline="0" dirty="0" smtClean="0"/>
              <a:t>Cloud Function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user utterance to Language Translation for translation to English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Language translation completes translation and returns it.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Receive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translation and Send translated user utterance to skill with </a:t>
            </a:r>
            <a:r>
              <a:rPr lang="en-US" baseline="0" dirty="0" err="1" smtClean="0"/>
              <a:t>english</a:t>
            </a:r>
            <a:r>
              <a:rPr lang="en-US" baseline="0" dirty="0" smtClean="0"/>
              <a:t> CV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WA Receives utterance and responds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Take response and send to LT for translation to Spanish and receive response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Send response in Spanish back to WA</a:t>
            </a:r>
          </a:p>
          <a:p>
            <a:pPr marL="228600" lvl="0" indent="-228600">
              <a:buFont typeface="+mj-lt"/>
              <a:buAutoNum type="arabicPeriod" startAt="8"/>
            </a:pPr>
            <a:r>
              <a:rPr lang="en-US" baseline="0" dirty="0" smtClean="0"/>
              <a:t>WA response to user</a:t>
            </a:r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685800" lvl="1" indent="-228600">
              <a:buFont typeface="+mj-lt"/>
              <a:buAutoNum type="arabicPeriod"/>
            </a:pPr>
            <a:endParaRPr lang="en-US" baseline="0" dirty="0" smtClean="0"/>
          </a:p>
          <a:p>
            <a:pPr marL="457200" lvl="1" indent="0">
              <a:buFont typeface="+mj-lt"/>
              <a:buNone/>
            </a:pPr>
            <a:endParaRPr lang="en-US" baseline="0" dirty="0" smtClean="0"/>
          </a:p>
          <a:p>
            <a:pPr marL="228600" indent="-228600">
              <a:buAutoNum type="arabicPeriod" startAt="8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ight Triangle 5"/>
          <p:cNvSpPr/>
          <p:nvPr/>
        </p:nvSpPr>
        <p:spPr>
          <a:xfrm rot="16200000">
            <a:off x="3112291" y="-888214"/>
            <a:ext cx="5626101" cy="6437323"/>
          </a:xfrm>
          <a:prstGeom prst="rtTriangle">
            <a:avLst/>
          </a:prstGeom>
          <a:solidFill>
            <a:srgbClr val="FFF0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19087390">
            <a:off x="3064093" y="2145302"/>
            <a:ext cx="66664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4800" dirty="0" smtClean="0">
                <a:solidFill>
                  <a:schemeClr val="bg1">
                    <a:lumMod val="75000"/>
                  </a:schemeClr>
                </a:solidFill>
                <a:latin typeface="Avenir Book"/>
                <a:cs typeface="Avenir Book"/>
              </a:rPr>
              <a:t>POLYGLOT</a:t>
            </a:r>
            <a:r>
              <a:rPr lang="en-US" sz="4800" dirty="0" smtClean="0">
                <a:solidFill>
                  <a:srgbClr val="8E7F75"/>
                </a:solidFill>
                <a:latin typeface="Avenir Book"/>
                <a:cs typeface="Avenir Book"/>
              </a:rPr>
              <a:t>BOT</a:t>
            </a:r>
            <a:endParaRPr lang="en-US" sz="4800" dirty="0">
              <a:solidFill>
                <a:srgbClr val="8E7F75"/>
              </a:solidFill>
              <a:latin typeface="Avenir Book"/>
              <a:cs typeface="Avenir Book"/>
            </a:endParaRPr>
          </a:p>
          <a:p>
            <a:pPr algn="ctr"/>
            <a:endParaRPr lang="en-US" b="1" dirty="0">
              <a:solidFill>
                <a:srgbClr val="87787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>
            <a:off x="7840783" y="4042548"/>
            <a:ext cx="743763" cy="74376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alphaModFix amt="49000"/>
          </a:blip>
          <a:stretch>
            <a:fillRect/>
          </a:stretch>
        </p:blipFill>
        <p:spPr>
          <a:xfrm>
            <a:off x="6173483" y="4065956"/>
            <a:ext cx="720356" cy="720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" y="4370825"/>
            <a:ext cx="1739900" cy="5811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 rot="19105385">
            <a:off x="6354954" y="1817435"/>
            <a:ext cx="3035940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 smtClean="0">
                <a:solidFill>
                  <a:srgbClr val="877870"/>
                </a:solidFill>
              </a:rPr>
              <a:t>Develop </a:t>
            </a:r>
            <a:r>
              <a:rPr lang="en-US" dirty="0">
                <a:solidFill>
                  <a:srgbClr val="877870"/>
                </a:solidFill>
              </a:rPr>
              <a:t>in </a:t>
            </a:r>
            <a:r>
              <a:rPr lang="en-US" dirty="0" smtClean="0">
                <a:solidFill>
                  <a:srgbClr val="877870"/>
                </a:solidFill>
              </a:rPr>
              <a:t>one language</a:t>
            </a:r>
            <a:br>
              <a:rPr lang="en-US" dirty="0" smtClean="0">
                <a:solidFill>
                  <a:srgbClr val="877870"/>
                </a:solidFill>
              </a:rPr>
            </a:br>
            <a:r>
              <a:rPr lang="en-US" dirty="0" smtClean="0">
                <a:solidFill>
                  <a:srgbClr val="877870"/>
                </a:solidFill>
              </a:rPr>
              <a:t>deliver </a:t>
            </a:r>
            <a:r>
              <a:rPr lang="en-US" dirty="0">
                <a:solidFill>
                  <a:srgbClr val="877870"/>
                </a:solidFill>
              </a:rPr>
              <a:t>to </a:t>
            </a:r>
            <a:r>
              <a:rPr lang="en-US" dirty="0" smtClean="0">
                <a:solidFill>
                  <a:srgbClr val="877870"/>
                </a:solidFill>
              </a:rPr>
              <a:t>many </a:t>
            </a:r>
            <a:r>
              <a:rPr lang="en-US" dirty="0" smtClean="0">
                <a:solidFill>
                  <a:srgbClr val="FFF0E8"/>
                </a:solidFill>
              </a:rPr>
              <a:t>b</a:t>
            </a:r>
            <a:r>
              <a:rPr lang="en-US" dirty="0" smtClean="0">
                <a:solidFill>
                  <a:srgbClr val="877870"/>
                </a:solidFill>
              </a:rPr>
              <a:t>  </a:t>
            </a:r>
            <a:endParaRPr lang="en-US" dirty="0"/>
          </a:p>
        </p:txBody>
      </p:sp>
      <p:pic>
        <p:nvPicPr>
          <p:cNvPr id="11" name="Object 59" descr="public/generated/icons/f1faf010-4107-4877-a571-fc9c8763c3dd.png"/>
          <p:cNvPicPr>
            <a:picLocks noChangeAspect="1"/>
          </p:cNvPicPr>
          <p:nvPr/>
        </p:nvPicPr>
        <p:blipFill>
          <a:blip r:embed="rId6">
            <a:alphaModFix amt="60000"/>
          </a:blip>
          <a:stretch>
            <a:fillRect/>
          </a:stretch>
        </p:blipFill>
        <p:spPr>
          <a:xfrm>
            <a:off x="7100037" y="4103078"/>
            <a:ext cx="549627" cy="54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98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744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/>
          <p:nvPr/>
        </p:nvSpPr>
        <p:spPr>
          <a:xfrm>
            <a:off x="2773920" y="1310201"/>
            <a:ext cx="9144" cy="3759200"/>
          </a:xfrm>
          <a:prstGeom prst="lin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olid"/>
          </a:ln>
        </p:spPr>
      </p:sp>
      <p:sp>
        <p:nvSpPr>
          <p:cNvPr id="6" name="Object 5"/>
          <p:cNvSpPr/>
          <p:nvPr/>
        </p:nvSpPr>
        <p:spPr>
          <a:xfrm>
            <a:off x="5314413" y="1290663"/>
            <a:ext cx="9144" cy="3759200"/>
          </a:xfrm>
          <a:prstGeom prst="line">
            <a:avLst/>
          </a:prstGeom>
          <a:noFill/>
          <a:ln w="19050">
            <a:solidFill>
              <a:schemeClr val="bg2">
                <a:lumMod val="40000"/>
                <a:lumOff val="60000"/>
              </a:schemeClr>
            </a:solidFill>
            <a:prstDash val="solid"/>
          </a:ln>
        </p:spPr>
      </p:sp>
      <p:pic>
        <p:nvPicPr>
          <p:cNvPr id="41" name="Object 14" descr="icons/refarch/Users/user.png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1207763" y="460161"/>
            <a:ext cx="457200" cy="457200"/>
          </a:xfrm>
          <a:prstGeom prst="rect">
            <a:avLst/>
          </a:prstGeom>
        </p:spPr>
      </p:pic>
      <p:sp>
        <p:nvSpPr>
          <p:cNvPr id="42" name="Object 15"/>
          <p:cNvSpPr/>
          <p:nvPr/>
        </p:nvSpPr>
        <p:spPr>
          <a:xfrm>
            <a:off x="1116323" y="976184"/>
            <a:ext cx="64008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USER</a:t>
            </a:r>
            <a:endParaRPr lang="en-US" sz="10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506146" y="1352536"/>
            <a:ext cx="1981268" cy="24622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Initiates Session</a:t>
            </a:r>
            <a:endParaRPr lang="en-US" sz="1000" dirty="0"/>
          </a:p>
        </p:txBody>
      </p:sp>
      <p:sp>
        <p:nvSpPr>
          <p:cNvPr id="45" name="TextBox 44"/>
          <p:cNvSpPr txBox="1"/>
          <p:nvPr/>
        </p:nvSpPr>
        <p:spPr>
          <a:xfrm>
            <a:off x="3090336" y="1401907"/>
            <a:ext cx="1912652" cy="24622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lvl1pPr>
              <a:defRPr sz="1000"/>
            </a:lvl1pPr>
          </a:lstStyle>
          <a:p>
            <a:pPr algn="ctr"/>
            <a:r>
              <a:rPr lang="en-US" dirty="0"/>
              <a:t>Present Language Choice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6145" y="1731843"/>
            <a:ext cx="1991852" cy="24622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lvl1pPr algn="ctr">
              <a:defRPr sz="1000"/>
            </a:lvl1pPr>
          </a:lstStyle>
          <a:p>
            <a:r>
              <a:rPr lang="en-US" dirty="0"/>
              <a:t>Choose language</a:t>
            </a:r>
          </a:p>
        </p:txBody>
      </p:sp>
      <p:sp>
        <p:nvSpPr>
          <p:cNvPr id="48" name="Object 8"/>
          <p:cNvSpPr/>
          <p:nvPr/>
        </p:nvSpPr>
        <p:spPr>
          <a:xfrm rot="2700000" flipV="1">
            <a:off x="2571974" y="1298688"/>
            <a:ext cx="433802" cy="418857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cxnSp>
        <p:nvCxnSpPr>
          <p:cNvPr id="53" name="Elbow Connector 52"/>
          <p:cNvCxnSpPr>
            <a:stCxn id="45" idx="2"/>
            <a:endCxn id="46" idx="3"/>
          </p:cNvCxnSpPr>
          <p:nvPr/>
        </p:nvCxnSpPr>
        <p:spPr>
          <a:xfrm rot="5400000">
            <a:off x="3168917" y="977209"/>
            <a:ext cx="206826" cy="1548665"/>
          </a:xfrm>
          <a:prstGeom prst="bentConnector2">
            <a:avLst/>
          </a:prstGeom>
          <a:ln w="12700">
            <a:round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46" idx="2"/>
            <a:endCxn id="63" idx="1"/>
          </p:cNvCxnSpPr>
          <p:nvPr/>
        </p:nvCxnSpPr>
        <p:spPr>
          <a:xfrm rot="16200000" flipH="1">
            <a:off x="2246345" y="1233789"/>
            <a:ext cx="99716" cy="1588265"/>
          </a:xfrm>
          <a:prstGeom prst="bentConnector2">
            <a:avLst/>
          </a:prstGeom>
          <a:ln w="12700">
            <a:round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090336" y="1954669"/>
            <a:ext cx="1912654" cy="24622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lvl1pPr algn="ctr">
              <a:defRPr sz="1000"/>
            </a:lvl1pPr>
          </a:lstStyle>
          <a:p>
            <a:r>
              <a:rPr lang="en-US" dirty="0"/>
              <a:t>Set </a:t>
            </a:r>
            <a:r>
              <a:rPr lang="en-US" dirty="0" smtClean="0"/>
              <a:t>@language entity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3090336" y="2437527"/>
            <a:ext cx="1938059" cy="24622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Welcome utterance</a:t>
            </a:r>
            <a:endParaRPr lang="en-US" sz="1000" dirty="0"/>
          </a:p>
        </p:txBody>
      </p:sp>
      <p:sp>
        <p:nvSpPr>
          <p:cNvPr id="77" name="Object 8"/>
          <p:cNvSpPr/>
          <p:nvPr/>
        </p:nvSpPr>
        <p:spPr>
          <a:xfrm rot="2700000">
            <a:off x="3963723" y="2235570"/>
            <a:ext cx="167461" cy="167461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sp>
        <p:nvSpPr>
          <p:cNvPr id="78" name="TextBox 77"/>
          <p:cNvSpPr txBox="1"/>
          <p:nvPr/>
        </p:nvSpPr>
        <p:spPr>
          <a:xfrm>
            <a:off x="575240" y="2912881"/>
            <a:ext cx="1938059" cy="246221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User utterance</a:t>
            </a:r>
            <a:endParaRPr lang="en-US" sz="1000" dirty="0"/>
          </a:p>
        </p:txBody>
      </p:sp>
      <p:sp>
        <p:nvSpPr>
          <p:cNvPr id="83" name="TextBox 82"/>
          <p:cNvSpPr txBox="1"/>
          <p:nvPr/>
        </p:nvSpPr>
        <p:spPr>
          <a:xfrm>
            <a:off x="3115741" y="2912881"/>
            <a:ext cx="1912654" cy="400110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000" dirty="0" smtClean="0"/>
              <a:t>@language triggers Web-hook,  passes utterance to CF</a:t>
            </a:r>
            <a:endParaRPr lang="en-US" sz="1000" dirty="0"/>
          </a:p>
        </p:txBody>
      </p:sp>
      <p:sp>
        <p:nvSpPr>
          <p:cNvPr id="86" name="TextBox 85"/>
          <p:cNvSpPr txBox="1"/>
          <p:nvPr/>
        </p:nvSpPr>
        <p:spPr>
          <a:xfrm>
            <a:off x="5651030" y="2934278"/>
            <a:ext cx="1492722" cy="400110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Send utterance for English translation</a:t>
            </a:r>
            <a:endParaRPr lang="en-US" sz="1000" dirty="0"/>
          </a:p>
        </p:txBody>
      </p:sp>
      <p:sp>
        <p:nvSpPr>
          <p:cNvPr id="87" name="Object 8"/>
          <p:cNvSpPr/>
          <p:nvPr/>
        </p:nvSpPr>
        <p:spPr>
          <a:xfrm rot="2700000" flipV="1">
            <a:off x="5119647" y="2837417"/>
            <a:ext cx="440604" cy="440605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sp>
        <p:nvSpPr>
          <p:cNvPr id="96" name="Object 5"/>
          <p:cNvSpPr/>
          <p:nvPr/>
        </p:nvSpPr>
        <p:spPr>
          <a:xfrm>
            <a:off x="7316450" y="1290663"/>
            <a:ext cx="9144" cy="3761118"/>
          </a:xfrm>
          <a:prstGeom prst="line">
            <a:avLst/>
          </a:prstGeom>
          <a:noFill/>
          <a:ln w="19050">
            <a:solidFill>
              <a:schemeClr val="bg2">
                <a:lumMod val="40000"/>
                <a:lumOff val="60000"/>
              </a:schemeClr>
            </a:solidFill>
            <a:prstDash val="solid"/>
          </a:ln>
        </p:spPr>
      </p:sp>
      <p:sp>
        <p:nvSpPr>
          <p:cNvPr id="98" name="Object 8"/>
          <p:cNvSpPr/>
          <p:nvPr/>
        </p:nvSpPr>
        <p:spPr>
          <a:xfrm rot="2700000" flipV="1">
            <a:off x="7208660" y="2901015"/>
            <a:ext cx="313411" cy="313411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sp>
        <p:nvSpPr>
          <p:cNvPr id="99" name="TextBox 98"/>
          <p:cNvSpPr txBox="1"/>
          <p:nvPr/>
        </p:nvSpPr>
        <p:spPr>
          <a:xfrm>
            <a:off x="7586981" y="2982957"/>
            <a:ext cx="1264921" cy="400110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Translate to </a:t>
            </a:r>
            <a:r>
              <a:rPr lang="en-US" sz="1000" dirty="0"/>
              <a:t>E</a:t>
            </a:r>
            <a:r>
              <a:rPr lang="en-US" sz="1000" dirty="0" smtClean="0"/>
              <a:t>nglish and return</a:t>
            </a:r>
            <a:endParaRPr lang="en-US" sz="1000" dirty="0"/>
          </a:p>
        </p:txBody>
      </p:sp>
      <p:cxnSp>
        <p:nvCxnSpPr>
          <p:cNvPr id="100" name="Elbow Connector 99"/>
          <p:cNvCxnSpPr>
            <a:endCxn id="103" idx="3"/>
          </p:cNvCxnSpPr>
          <p:nvPr/>
        </p:nvCxnSpPr>
        <p:spPr>
          <a:xfrm rot="10800000" flipV="1">
            <a:off x="7144226" y="3374717"/>
            <a:ext cx="1147614" cy="267730"/>
          </a:xfrm>
          <a:prstGeom prst="bentConnector3">
            <a:avLst>
              <a:gd name="adj1" fmla="val -721"/>
            </a:avLst>
          </a:prstGeom>
          <a:ln w="12700">
            <a:round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5651504" y="3442392"/>
            <a:ext cx="1492722" cy="400110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Send English translation to WA</a:t>
            </a:r>
            <a:endParaRPr lang="en-US" sz="1000" dirty="0"/>
          </a:p>
        </p:txBody>
      </p:sp>
      <p:sp>
        <p:nvSpPr>
          <p:cNvPr id="106" name="Object 8"/>
          <p:cNvSpPr/>
          <p:nvPr/>
        </p:nvSpPr>
        <p:spPr>
          <a:xfrm rot="2700000" flipH="1">
            <a:off x="5125248" y="3408619"/>
            <a:ext cx="428925" cy="451613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sp>
        <p:nvSpPr>
          <p:cNvPr id="107" name="TextBox 106"/>
          <p:cNvSpPr txBox="1"/>
          <p:nvPr/>
        </p:nvSpPr>
        <p:spPr>
          <a:xfrm>
            <a:off x="3115741" y="3480571"/>
            <a:ext cx="1938059" cy="400110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Receive utterance and respond</a:t>
            </a:r>
            <a:endParaRPr lang="en-US" sz="1000" dirty="0"/>
          </a:p>
        </p:txBody>
      </p:sp>
      <p:sp>
        <p:nvSpPr>
          <p:cNvPr id="108" name="TextBox 107"/>
          <p:cNvSpPr txBox="1"/>
          <p:nvPr/>
        </p:nvSpPr>
        <p:spPr>
          <a:xfrm>
            <a:off x="5650554" y="4069737"/>
            <a:ext cx="1577864" cy="400110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Send utterance for user language translation</a:t>
            </a:r>
            <a:endParaRPr lang="en-US" sz="1000" dirty="0"/>
          </a:p>
        </p:txBody>
      </p:sp>
      <p:sp>
        <p:nvSpPr>
          <p:cNvPr id="109" name="Object 8"/>
          <p:cNvSpPr/>
          <p:nvPr/>
        </p:nvSpPr>
        <p:spPr>
          <a:xfrm rot="2700000" flipV="1">
            <a:off x="7280859" y="4143189"/>
            <a:ext cx="253206" cy="253205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sp>
        <p:nvSpPr>
          <p:cNvPr id="110" name="TextBox 109"/>
          <p:cNvSpPr txBox="1"/>
          <p:nvPr/>
        </p:nvSpPr>
        <p:spPr>
          <a:xfrm>
            <a:off x="7586505" y="4118416"/>
            <a:ext cx="1264921" cy="400110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Translate to Users language &amp; return</a:t>
            </a:r>
            <a:endParaRPr lang="en-US" sz="1000" dirty="0"/>
          </a:p>
        </p:txBody>
      </p:sp>
      <p:cxnSp>
        <p:nvCxnSpPr>
          <p:cNvPr id="111" name="Elbow Connector 110"/>
          <p:cNvCxnSpPr>
            <a:endCxn id="112" idx="3"/>
          </p:cNvCxnSpPr>
          <p:nvPr/>
        </p:nvCxnSpPr>
        <p:spPr>
          <a:xfrm rot="10800000" flipV="1">
            <a:off x="7143750" y="4510176"/>
            <a:ext cx="1147614" cy="190786"/>
          </a:xfrm>
          <a:prstGeom prst="bentConnector3">
            <a:avLst>
              <a:gd name="adj1" fmla="val -1643"/>
            </a:avLst>
          </a:prstGeom>
          <a:ln w="12700">
            <a:round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5651028" y="4577851"/>
            <a:ext cx="1492722" cy="246221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Send translation to WA</a:t>
            </a:r>
            <a:endParaRPr lang="en-US" sz="1000" dirty="0"/>
          </a:p>
        </p:txBody>
      </p:sp>
      <p:sp>
        <p:nvSpPr>
          <p:cNvPr id="113" name="Object 8"/>
          <p:cNvSpPr/>
          <p:nvPr/>
        </p:nvSpPr>
        <p:spPr>
          <a:xfrm rot="2700000" flipH="1">
            <a:off x="5119507" y="4480997"/>
            <a:ext cx="439934" cy="439932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sp>
        <p:nvSpPr>
          <p:cNvPr id="114" name="TextBox 113"/>
          <p:cNvSpPr txBox="1"/>
          <p:nvPr/>
        </p:nvSpPr>
        <p:spPr>
          <a:xfrm>
            <a:off x="3077633" y="4558314"/>
            <a:ext cx="1938059" cy="246221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Receive </a:t>
            </a:r>
            <a:r>
              <a:rPr lang="en-US" sz="1000" dirty="0" err="1"/>
              <a:t>W</a:t>
            </a:r>
            <a:r>
              <a:rPr lang="en-US" sz="1000" dirty="0" err="1" smtClean="0"/>
              <a:t>ebhook</a:t>
            </a:r>
            <a:r>
              <a:rPr lang="en-US" sz="1000" dirty="0" smtClean="0"/>
              <a:t> response</a:t>
            </a:r>
            <a:endParaRPr lang="en-US" sz="1000" dirty="0"/>
          </a:p>
        </p:txBody>
      </p:sp>
      <p:cxnSp>
        <p:nvCxnSpPr>
          <p:cNvPr id="116" name="Elbow Connector 115"/>
          <p:cNvCxnSpPr>
            <a:stCxn id="107" idx="2"/>
            <a:endCxn id="108" idx="1"/>
          </p:cNvCxnSpPr>
          <p:nvPr/>
        </p:nvCxnSpPr>
        <p:spPr>
          <a:xfrm rot="16200000" flipH="1">
            <a:off x="4673107" y="3292344"/>
            <a:ext cx="389111" cy="1565783"/>
          </a:xfrm>
          <a:prstGeom prst="bentConnector2">
            <a:avLst/>
          </a:prstGeom>
          <a:ln w="12700">
            <a:round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0" name="Object 24"/>
          <p:cNvSpPr/>
          <p:nvPr/>
        </p:nvSpPr>
        <p:spPr>
          <a:xfrm>
            <a:off x="3373142" y="982966"/>
            <a:ext cx="1368205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WATSON ASSISTANT</a:t>
            </a:r>
            <a:endParaRPr lang="en-US" sz="1000" dirty="0"/>
          </a:p>
        </p:txBody>
      </p:sp>
      <p:pic>
        <p:nvPicPr>
          <p:cNvPr id="132" name="Object 59" descr="public/generated/icons/functions.png"/>
          <p:cNvPicPr>
            <a:picLocks noChangeAspect="1"/>
          </p:cNvPicPr>
          <p:nvPr/>
        </p:nvPicPr>
        <p:blipFill>
          <a:blip r:embed="rId4">
            <a:alphaModFix amt="48000"/>
          </a:blip>
          <a:stretch>
            <a:fillRect/>
          </a:stretch>
        </p:blipFill>
        <p:spPr>
          <a:xfrm>
            <a:off x="6135075" y="448162"/>
            <a:ext cx="450559" cy="450559"/>
          </a:xfrm>
          <a:prstGeom prst="rect">
            <a:avLst/>
          </a:prstGeom>
        </p:spPr>
      </p:pic>
      <p:sp>
        <p:nvSpPr>
          <p:cNvPr id="133" name="Object 60"/>
          <p:cNvSpPr/>
          <p:nvPr/>
        </p:nvSpPr>
        <p:spPr>
          <a:xfrm>
            <a:off x="5894918" y="1035881"/>
            <a:ext cx="931334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FUNCTIONS</a:t>
            </a:r>
            <a:endParaRPr lang="en-US" sz="1000" dirty="0"/>
          </a:p>
        </p:txBody>
      </p:sp>
      <p:pic>
        <p:nvPicPr>
          <p:cNvPr id="135" name="Object 59" descr="public/generated/icons/f1faf010-4107-4877-a571-fc9c8763c3d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1659" y="489468"/>
            <a:ext cx="421620" cy="421620"/>
          </a:xfrm>
          <a:prstGeom prst="rect">
            <a:avLst/>
          </a:prstGeom>
        </p:spPr>
      </p:pic>
      <p:sp>
        <p:nvSpPr>
          <p:cNvPr id="136" name="Object 60"/>
          <p:cNvSpPr/>
          <p:nvPr/>
        </p:nvSpPr>
        <p:spPr>
          <a:xfrm>
            <a:off x="7292388" y="1018941"/>
            <a:ext cx="1788107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LANGUAGE TRANSLATOR</a:t>
            </a:r>
            <a:endParaRPr lang="en-US" sz="1000" dirty="0"/>
          </a:p>
        </p:txBody>
      </p:sp>
      <p:cxnSp>
        <p:nvCxnSpPr>
          <p:cNvPr id="137" name="Elbow Connector 136"/>
          <p:cNvCxnSpPr>
            <a:stCxn id="54" idx="1"/>
            <a:endCxn id="78" idx="1"/>
          </p:cNvCxnSpPr>
          <p:nvPr/>
        </p:nvCxnSpPr>
        <p:spPr>
          <a:xfrm rot="10800000" flipH="1">
            <a:off x="559938" y="3035993"/>
            <a:ext cx="15302" cy="1638887"/>
          </a:xfrm>
          <a:prstGeom prst="bentConnector3">
            <a:avLst>
              <a:gd name="adj1" fmla="val -1493922"/>
            </a:avLst>
          </a:prstGeom>
          <a:ln w="12700">
            <a:prstDash val="dash"/>
            <a:round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TextBox 144"/>
          <p:cNvSpPr txBox="1"/>
          <p:nvPr/>
        </p:nvSpPr>
        <p:spPr>
          <a:xfrm>
            <a:off x="113607" y="0"/>
            <a:ext cx="4361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Flow Diagram, Language Orchestration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146" name="Object 12"/>
          <p:cNvSpPr/>
          <p:nvPr/>
        </p:nvSpPr>
        <p:spPr>
          <a:xfrm>
            <a:off x="140595" y="1167784"/>
            <a:ext cx="731099" cy="269413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ct val="60000"/>
              </a:lnSpc>
            </a:pPr>
            <a:r>
              <a:rPr lang="en-US" sz="1200" dirty="0" smtClean="0"/>
              <a:t>Start</a:t>
            </a:r>
            <a:endParaRPr lang="en-US" sz="1200" dirty="0"/>
          </a:p>
        </p:txBody>
      </p:sp>
      <p:sp>
        <p:nvSpPr>
          <p:cNvPr id="155" name="Object 8"/>
          <p:cNvSpPr/>
          <p:nvPr/>
        </p:nvSpPr>
        <p:spPr>
          <a:xfrm rot="2700000" flipV="1">
            <a:off x="2597859" y="2838197"/>
            <a:ext cx="433802" cy="418857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sp>
        <p:nvSpPr>
          <p:cNvPr id="159" name="Object 8"/>
          <p:cNvSpPr/>
          <p:nvPr/>
        </p:nvSpPr>
        <p:spPr>
          <a:xfrm rot="2700000">
            <a:off x="3947266" y="2700811"/>
            <a:ext cx="167461" cy="167461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>
            <a:off x="3806972" y="460161"/>
            <a:ext cx="479382" cy="479382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559938" y="4551768"/>
            <a:ext cx="1938059" cy="246221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Response in user language</a:t>
            </a:r>
            <a:endParaRPr lang="en-US" sz="1000" dirty="0"/>
          </a:p>
        </p:txBody>
      </p:sp>
      <p:sp>
        <p:nvSpPr>
          <p:cNvPr id="55" name="Object 8"/>
          <p:cNvSpPr/>
          <p:nvPr/>
        </p:nvSpPr>
        <p:spPr>
          <a:xfrm rot="2700000" flipH="1">
            <a:off x="2595944" y="4501441"/>
            <a:ext cx="399045" cy="399044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Box 144"/>
          <p:cNvSpPr txBox="1"/>
          <p:nvPr/>
        </p:nvSpPr>
        <p:spPr>
          <a:xfrm>
            <a:off x="172221" y="156304"/>
            <a:ext cx="5250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Flow Diagram, Language Orchestration: Example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  <a:latin typeface="Avenir Book"/>
              <a:cs typeface="Avenir Book"/>
            </a:endParaRPr>
          </a:p>
        </p:txBody>
      </p:sp>
      <p:pic>
        <p:nvPicPr>
          <p:cNvPr id="4" name="Object 14" descr="icons/refarch/Users/user.png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990886" y="653582"/>
            <a:ext cx="890954" cy="890954"/>
          </a:xfrm>
          <a:prstGeom prst="rect">
            <a:avLst/>
          </a:prstGeom>
        </p:spPr>
      </p:pic>
      <p:sp>
        <p:nvSpPr>
          <p:cNvPr id="5" name="Object 15"/>
          <p:cNvSpPr/>
          <p:nvPr/>
        </p:nvSpPr>
        <p:spPr>
          <a:xfrm>
            <a:off x="1116323" y="1601400"/>
            <a:ext cx="64008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USER</a:t>
            </a:r>
            <a:endParaRPr lang="en-US" sz="1000" b="1" dirty="0"/>
          </a:p>
        </p:txBody>
      </p:sp>
      <p:sp>
        <p:nvSpPr>
          <p:cNvPr id="6" name="Object 24"/>
          <p:cNvSpPr/>
          <p:nvPr/>
        </p:nvSpPr>
        <p:spPr>
          <a:xfrm>
            <a:off x="3119141" y="1608182"/>
            <a:ext cx="1368205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WATSON ASSISTANT</a:t>
            </a:r>
            <a:endParaRPr lang="en-US" sz="1000" dirty="0"/>
          </a:p>
        </p:txBody>
      </p:sp>
      <p:pic>
        <p:nvPicPr>
          <p:cNvPr id="7" name="Object 59" descr="public/generated/icons/functions.png"/>
          <p:cNvPicPr>
            <a:picLocks noChangeAspect="1"/>
          </p:cNvPicPr>
          <p:nvPr/>
        </p:nvPicPr>
        <p:blipFill>
          <a:blip r:embed="rId4">
            <a:alphaModFix amt="48000"/>
          </a:blip>
          <a:stretch>
            <a:fillRect/>
          </a:stretch>
        </p:blipFill>
        <p:spPr>
          <a:xfrm>
            <a:off x="5775646" y="733487"/>
            <a:ext cx="798195" cy="798195"/>
          </a:xfrm>
          <a:prstGeom prst="rect">
            <a:avLst/>
          </a:prstGeom>
        </p:spPr>
      </p:pic>
      <p:sp>
        <p:nvSpPr>
          <p:cNvPr id="8" name="Object 60"/>
          <p:cNvSpPr/>
          <p:nvPr/>
        </p:nvSpPr>
        <p:spPr>
          <a:xfrm>
            <a:off x="5709307" y="1661097"/>
            <a:ext cx="931334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FUNCTIONS</a:t>
            </a:r>
            <a:endParaRPr lang="en-US" sz="1000" dirty="0"/>
          </a:p>
        </p:txBody>
      </p:sp>
      <p:pic>
        <p:nvPicPr>
          <p:cNvPr id="9" name="Object 59" descr="public/generated/icons/f1faf010-4107-4877-a571-fc9c8763c3d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2703" y="785959"/>
            <a:ext cx="746925" cy="746925"/>
          </a:xfrm>
          <a:prstGeom prst="rect">
            <a:avLst/>
          </a:prstGeom>
        </p:spPr>
      </p:pic>
      <p:sp>
        <p:nvSpPr>
          <p:cNvPr id="10" name="Object 60"/>
          <p:cNvSpPr/>
          <p:nvPr/>
        </p:nvSpPr>
        <p:spPr>
          <a:xfrm>
            <a:off x="7145853" y="1644157"/>
            <a:ext cx="1788107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LANGUAGE TRANSLATOR</a:t>
            </a:r>
            <a:endParaRPr lang="en-US" sz="1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>
            <a:off x="3368035" y="695292"/>
            <a:ext cx="849254" cy="849254"/>
          </a:xfrm>
          <a:prstGeom prst="rect">
            <a:avLst/>
          </a:prstGeom>
        </p:spPr>
      </p:pic>
      <p:sp>
        <p:nvSpPr>
          <p:cNvPr id="12" name="Object 3"/>
          <p:cNvSpPr/>
          <p:nvPr/>
        </p:nvSpPr>
        <p:spPr>
          <a:xfrm>
            <a:off x="2773920" y="1310201"/>
            <a:ext cx="9144" cy="3759200"/>
          </a:xfrm>
          <a:prstGeom prst="lin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olid"/>
          </a:ln>
        </p:spPr>
      </p:sp>
      <p:sp>
        <p:nvSpPr>
          <p:cNvPr id="13" name="Object 5"/>
          <p:cNvSpPr/>
          <p:nvPr/>
        </p:nvSpPr>
        <p:spPr>
          <a:xfrm>
            <a:off x="5060409" y="1252415"/>
            <a:ext cx="9144" cy="3759200"/>
          </a:xfrm>
          <a:prstGeom prst="lin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olid"/>
          </a:ln>
        </p:spPr>
      </p:sp>
      <p:sp>
        <p:nvSpPr>
          <p:cNvPr id="14" name="Object 5"/>
          <p:cNvSpPr/>
          <p:nvPr/>
        </p:nvSpPr>
        <p:spPr>
          <a:xfrm>
            <a:off x="7003842" y="1290663"/>
            <a:ext cx="9144" cy="3761118"/>
          </a:xfrm>
          <a:prstGeom prst="lin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olid"/>
          </a:ln>
        </p:spPr>
      </p:sp>
      <p:sp>
        <p:nvSpPr>
          <p:cNvPr id="15" name="Oval Callout 14"/>
          <p:cNvSpPr/>
          <p:nvPr/>
        </p:nvSpPr>
        <p:spPr>
          <a:xfrm>
            <a:off x="244231" y="1973384"/>
            <a:ext cx="2305538" cy="908864"/>
          </a:xfrm>
          <a:prstGeom prst="wedgeEllipseCallou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8E7F75"/>
                </a:solidFill>
                <a:latin typeface="Avenir Book"/>
                <a:cs typeface="Avenir Book"/>
              </a:rPr>
              <a:t>”</a:t>
            </a:r>
            <a:r>
              <a:rPr lang="es-ES" sz="1600" dirty="0" smtClean="0">
                <a:solidFill>
                  <a:srgbClr val="8E7F75"/>
                </a:solidFill>
              </a:rPr>
              <a:t>¿</a:t>
            </a:r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Donde esta ubicado?”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17" name="Object 8"/>
          <p:cNvSpPr/>
          <p:nvPr/>
        </p:nvSpPr>
        <p:spPr>
          <a:xfrm rot="2700000" flipV="1">
            <a:off x="4380660" y="1133596"/>
            <a:ext cx="2578342" cy="2578339"/>
          </a:xfrm>
          <a:prstGeom prst="line">
            <a:avLst/>
          </a:prstGeom>
          <a:ln w="12700"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483225" y="2227385"/>
            <a:ext cx="996461" cy="983859"/>
          </a:xfrm>
          <a:prstGeom prst="rect">
            <a:avLst/>
          </a:prstGeom>
          <a:noFill/>
          <a:ln w="12700">
            <a:solidFill>
              <a:srgbClr val="346BB2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s-ES" sz="1000" dirty="0" smtClean="0">
                <a:solidFill>
                  <a:srgbClr val="8E7F75"/>
                </a:solidFill>
              </a:rPr>
              <a:t>¿</a:t>
            </a:r>
            <a:r>
              <a:rPr lang="en-US" sz="1000" dirty="0">
                <a:solidFill>
                  <a:srgbClr val="8E7F75"/>
                </a:solidFill>
                <a:latin typeface="Avenir Book"/>
                <a:cs typeface="Avenir Book"/>
              </a:rPr>
              <a:t>Donde esta ubicado</a:t>
            </a:r>
            <a:r>
              <a:rPr lang="en-US" sz="1000" dirty="0" smtClean="0">
                <a:solidFill>
                  <a:srgbClr val="8E7F75"/>
                </a:solidFill>
                <a:latin typeface="Avenir Book"/>
                <a:cs typeface="Avenir Book"/>
              </a:rPr>
              <a:t>?</a:t>
            </a:r>
          </a:p>
          <a:p>
            <a:pPr algn="ctr">
              <a:lnSpc>
                <a:spcPct val="80000"/>
              </a:lnSpc>
            </a:pPr>
            <a:r>
              <a:rPr lang="en-US" sz="3200" dirty="0" smtClean="0">
                <a:solidFill>
                  <a:srgbClr val="8E7F75"/>
                </a:solidFill>
                <a:latin typeface="Avenir Book"/>
                <a:cs typeface="Avenir Book"/>
              </a:rPr>
              <a:t>=</a:t>
            </a:r>
          </a:p>
          <a:p>
            <a:pPr algn="ctr">
              <a:lnSpc>
                <a:spcPct val="80000"/>
              </a:lnSpc>
            </a:pPr>
            <a:r>
              <a:rPr lang="en-US" sz="1000" dirty="0" smtClean="0">
                <a:solidFill>
                  <a:srgbClr val="8E7F75"/>
                </a:solidFill>
                <a:latin typeface="Avenir Book"/>
                <a:cs typeface="Avenir Book"/>
              </a:rPr>
              <a:t>Where are you located?</a:t>
            </a:r>
            <a:endParaRPr lang="en-US" sz="1000" dirty="0"/>
          </a:p>
        </p:txBody>
      </p:sp>
      <p:sp>
        <p:nvSpPr>
          <p:cNvPr id="19" name="Object 8"/>
          <p:cNvSpPr/>
          <p:nvPr/>
        </p:nvSpPr>
        <p:spPr>
          <a:xfrm rot="2700000" flipH="1">
            <a:off x="4772917" y="2392613"/>
            <a:ext cx="1121144" cy="1106324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sp>
        <p:nvSpPr>
          <p:cNvPr id="20" name="TextBox 19"/>
          <p:cNvSpPr txBox="1"/>
          <p:nvPr/>
        </p:nvSpPr>
        <p:spPr>
          <a:xfrm>
            <a:off x="3077305" y="2627203"/>
            <a:ext cx="14419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8E7F75"/>
                </a:solidFill>
                <a:latin typeface="Avenir Book"/>
                <a:cs typeface="Avenir Book"/>
              </a:rPr>
              <a:t>We are located at 4020 Lamar St, Austin TX 78703</a:t>
            </a:r>
            <a:endParaRPr lang="en-US" sz="1000" dirty="0"/>
          </a:p>
        </p:txBody>
      </p:sp>
      <p:sp>
        <p:nvSpPr>
          <p:cNvPr id="18" name="Oval 17"/>
          <p:cNvSpPr/>
          <p:nvPr/>
        </p:nvSpPr>
        <p:spPr>
          <a:xfrm>
            <a:off x="3770923" y="2315307"/>
            <a:ext cx="185615" cy="1946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004169" y="2305538"/>
            <a:ext cx="185615" cy="1946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6004169" y="2843528"/>
            <a:ext cx="185615" cy="1946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Elbow Connector 34"/>
          <p:cNvCxnSpPr/>
          <p:nvPr/>
        </p:nvCxnSpPr>
        <p:spPr>
          <a:xfrm>
            <a:off x="3868619" y="3211244"/>
            <a:ext cx="2213706" cy="527532"/>
          </a:xfrm>
          <a:prstGeom prst="bentConnector3">
            <a:avLst>
              <a:gd name="adj1" fmla="val 131"/>
            </a:avLst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190154" y="3595076"/>
            <a:ext cx="1709615" cy="983859"/>
          </a:xfrm>
          <a:prstGeom prst="rect">
            <a:avLst/>
          </a:prstGeom>
          <a:noFill/>
          <a:ln w="12700">
            <a:solidFill>
              <a:srgbClr val="346BB2"/>
            </a:solidFill>
          </a:ln>
        </p:spPr>
        <p:txBody>
          <a:bodyPr wrap="square" rtlCol="0">
            <a:spAutoFit/>
          </a:bodyPr>
          <a:lstStyle>
            <a:lvl1pPr algn="ctr">
              <a:lnSpc>
                <a:spcPct val="80000"/>
              </a:lnSpc>
              <a:defRPr sz="1000">
                <a:solidFill>
                  <a:srgbClr val="8E7F75"/>
                </a:solidFill>
              </a:defRPr>
            </a:lvl1pPr>
          </a:lstStyle>
          <a:p>
            <a:r>
              <a:rPr lang="en-US" dirty="0">
                <a:latin typeface="Avenir Book"/>
                <a:cs typeface="Avenir Book"/>
              </a:rPr>
              <a:t>We are located at 4020 Lamar St, Austin TX 78703</a:t>
            </a:r>
          </a:p>
          <a:p>
            <a:r>
              <a:rPr lang="en-US" sz="3200" dirty="0">
                <a:latin typeface="Avenir Book"/>
                <a:cs typeface="Avenir Book"/>
              </a:rPr>
              <a:t>=</a:t>
            </a:r>
          </a:p>
          <a:p>
            <a:r>
              <a:rPr lang="en-US" dirty="0" err="1">
                <a:latin typeface="Avenir Book"/>
                <a:cs typeface="Avenir Book"/>
              </a:rPr>
              <a:t>Estamos</a:t>
            </a:r>
            <a:r>
              <a:rPr lang="en-US" dirty="0">
                <a:latin typeface="Avenir Book"/>
                <a:cs typeface="Avenir Book"/>
              </a:rPr>
              <a:t> </a:t>
            </a:r>
            <a:r>
              <a:rPr lang="en-US" dirty="0" err="1">
                <a:latin typeface="Avenir Book"/>
                <a:cs typeface="Avenir Book"/>
              </a:rPr>
              <a:t>ubicados</a:t>
            </a:r>
            <a:r>
              <a:rPr lang="en-US" dirty="0">
                <a:latin typeface="Avenir Book"/>
                <a:cs typeface="Avenir Book"/>
              </a:rPr>
              <a:t> en 4020 Lamar St. Austin TX 78703</a:t>
            </a:r>
          </a:p>
        </p:txBody>
      </p:sp>
      <p:sp>
        <p:nvSpPr>
          <p:cNvPr id="47" name="Object 8"/>
          <p:cNvSpPr/>
          <p:nvPr/>
        </p:nvSpPr>
        <p:spPr>
          <a:xfrm rot="2700000" flipH="1">
            <a:off x="3160447" y="3909943"/>
            <a:ext cx="557907" cy="560941"/>
          </a:xfrm>
          <a:prstGeom prst="line">
            <a:avLst/>
          </a:prstGeom>
          <a:ln w="19050">
            <a:solidFill>
              <a:srgbClr val="008000"/>
            </a:solidFill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sp>
        <p:nvSpPr>
          <p:cNvPr id="48" name="Oval Callout 47"/>
          <p:cNvSpPr/>
          <p:nvPr/>
        </p:nvSpPr>
        <p:spPr>
          <a:xfrm flipH="1">
            <a:off x="576385" y="3184780"/>
            <a:ext cx="2542756" cy="1558052"/>
          </a:xfrm>
          <a:prstGeom prst="wedgeEllipseCallou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8E7F75"/>
                </a:solidFill>
                <a:latin typeface="Avenir Book"/>
                <a:cs typeface="Avenir Book"/>
              </a:rPr>
              <a:t>”</a:t>
            </a:r>
            <a:r>
              <a:rPr lang="en-US" sz="1600" dirty="0" err="1" smtClean="0">
                <a:solidFill>
                  <a:srgbClr val="8E7F75"/>
                </a:solidFill>
                <a:latin typeface="Avenir Book"/>
                <a:cs typeface="Avenir Book"/>
              </a:rPr>
              <a:t>Estamos</a:t>
            </a:r>
            <a:r>
              <a:rPr lang="en-US" sz="1600" dirty="0" smtClean="0">
                <a:solidFill>
                  <a:srgbClr val="8E7F75"/>
                </a:solidFill>
                <a:latin typeface="Avenir Book"/>
                <a:cs typeface="Avenir Book"/>
              </a:rPr>
              <a:t> </a:t>
            </a:r>
            <a:r>
              <a:rPr lang="en-US" sz="1600" dirty="0" err="1">
                <a:solidFill>
                  <a:srgbClr val="8E7F75"/>
                </a:solidFill>
                <a:latin typeface="Avenir Book"/>
                <a:cs typeface="Avenir Book"/>
              </a:rPr>
              <a:t>ubicados</a:t>
            </a:r>
            <a:r>
              <a:rPr lang="en-US" sz="1600" dirty="0">
                <a:solidFill>
                  <a:srgbClr val="8E7F75"/>
                </a:solidFill>
                <a:latin typeface="Avenir Book"/>
                <a:cs typeface="Avenir Book"/>
              </a:rPr>
              <a:t> en 4020 Lamar St. Austin TX </a:t>
            </a:r>
            <a:r>
              <a:rPr lang="en-US" sz="1600" dirty="0" smtClean="0">
                <a:solidFill>
                  <a:srgbClr val="8E7F75"/>
                </a:solidFill>
                <a:latin typeface="Avenir Book"/>
                <a:cs typeface="Avenir Book"/>
              </a:rPr>
              <a:t>78703</a:t>
            </a:r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”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6004169" y="3641442"/>
            <a:ext cx="185615" cy="1946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04169" y="4080312"/>
            <a:ext cx="185615" cy="1946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3770923" y="4080312"/>
            <a:ext cx="185615" cy="1946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7602703" y="4842441"/>
            <a:ext cx="6465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B</a:t>
            </a:r>
            <a:endParaRPr lang="en-US" sz="800" dirty="0">
              <a:solidFill>
                <a:srgbClr val="8E7F75"/>
              </a:solidFill>
            </a:endParaRPr>
          </a:p>
        </p:txBody>
      </p:sp>
      <p:cxnSp>
        <p:nvCxnSpPr>
          <p:cNvPr id="61" name="Straight Connector 60"/>
          <p:cNvCxnSpPr>
            <a:stCxn id="59" idx="3"/>
          </p:cNvCxnSpPr>
          <p:nvPr/>
        </p:nvCxnSpPr>
        <p:spPr>
          <a:xfrm>
            <a:off x="8249284" y="4950163"/>
            <a:ext cx="445331" cy="0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7602703" y="4646535"/>
            <a:ext cx="6463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</a:t>
            </a:r>
            <a:r>
              <a:rPr lang="en-US" sz="800" dirty="0">
                <a:solidFill>
                  <a:srgbClr val="8E7F75"/>
                </a:solidFill>
              </a:rPr>
              <a:t>A</a:t>
            </a:r>
          </a:p>
        </p:txBody>
      </p:sp>
      <p:cxnSp>
        <p:nvCxnSpPr>
          <p:cNvPr id="68" name="Straight Connector 67"/>
          <p:cNvCxnSpPr>
            <a:stCxn id="67" idx="3"/>
          </p:cNvCxnSpPr>
          <p:nvPr/>
        </p:nvCxnSpPr>
        <p:spPr>
          <a:xfrm>
            <a:off x="8249034" y="4754257"/>
            <a:ext cx="445581" cy="0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6145991" y="2950631"/>
            <a:ext cx="1337234" cy="15019"/>
          </a:xfrm>
          <a:prstGeom prst="line">
            <a:avLst/>
          </a:prstGeom>
          <a:ln w="12700"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bject 8"/>
          <p:cNvSpPr/>
          <p:nvPr/>
        </p:nvSpPr>
        <p:spPr>
          <a:xfrm rot="2700000" flipV="1">
            <a:off x="6277588" y="3355307"/>
            <a:ext cx="755993" cy="755992"/>
          </a:xfrm>
          <a:prstGeom prst="line">
            <a:avLst/>
          </a:prstGeom>
          <a:ln w="12700">
            <a:round/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sp>
      <p:cxnSp>
        <p:nvCxnSpPr>
          <p:cNvPr id="78" name="Straight Connector 77"/>
          <p:cNvCxnSpPr>
            <a:endCxn id="51" idx="6"/>
          </p:cNvCxnSpPr>
          <p:nvPr/>
        </p:nvCxnSpPr>
        <p:spPr>
          <a:xfrm flipH="1">
            <a:off x="3956538" y="4177547"/>
            <a:ext cx="3232916" cy="99"/>
          </a:xfrm>
          <a:prstGeom prst="line">
            <a:avLst/>
          </a:prstGeom>
          <a:ln w="12700"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2549769" y="2409416"/>
            <a:ext cx="1337234" cy="15019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643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Box 144"/>
          <p:cNvSpPr txBox="1"/>
          <p:nvPr/>
        </p:nvSpPr>
        <p:spPr>
          <a:xfrm>
            <a:off x="172221" y="156304"/>
            <a:ext cx="4981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8E7F75"/>
                </a:solidFill>
                <a:latin typeface="Avenir Book"/>
                <a:cs typeface="Avenir Book"/>
              </a:rPr>
              <a:t>Language Orchestration Component </a:t>
            </a:r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Diagram </a:t>
            </a:r>
          </a:p>
          <a:p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Pattern A: Single Skill 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venir Book"/>
              <a:cs typeface="Avenir Book"/>
            </a:endParaRPr>
          </a:p>
        </p:txBody>
      </p:sp>
      <p:pic>
        <p:nvPicPr>
          <p:cNvPr id="4" name="Object 14" descr="icons/refarch/Users/user.png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1027625" y="2109211"/>
            <a:ext cx="890954" cy="890954"/>
          </a:xfrm>
          <a:prstGeom prst="rect">
            <a:avLst/>
          </a:prstGeom>
        </p:spPr>
      </p:pic>
      <p:sp>
        <p:nvSpPr>
          <p:cNvPr id="5" name="Object 15"/>
          <p:cNvSpPr/>
          <p:nvPr/>
        </p:nvSpPr>
        <p:spPr>
          <a:xfrm>
            <a:off x="1153062" y="3098202"/>
            <a:ext cx="64008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USER</a:t>
            </a:r>
            <a:endParaRPr lang="en-US" sz="1000" b="1" dirty="0"/>
          </a:p>
        </p:txBody>
      </p:sp>
      <p:sp>
        <p:nvSpPr>
          <p:cNvPr id="6" name="Object 24"/>
          <p:cNvSpPr/>
          <p:nvPr/>
        </p:nvSpPr>
        <p:spPr>
          <a:xfrm>
            <a:off x="2532994" y="3091607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SINGLE WA SKILL</a:t>
            </a:r>
            <a:endParaRPr lang="en-US" sz="1000" dirty="0"/>
          </a:p>
        </p:txBody>
      </p:sp>
      <p:pic>
        <p:nvPicPr>
          <p:cNvPr id="7" name="Object 59" descr="public/generated/icons/functions.png"/>
          <p:cNvPicPr>
            <a:picLocks noChangeAspect="1"/>
          </p:cNvPicPr>
          <p:nvPr/>
        </p:nvPicPr>
        <p:blipFill>
          <a:blip r:embed="rId4">
            <a:alphaModFix amt="48000"/>
          </a:blip>
          <a:stretch>
            <a:fillRect/>
          </a:stretch>
        </p:blipFill>
        <p:spPr>
          <a:xfrm>
            <a:off x="5093247" y="2163997"/>
            <a:ext cx="798195" cy="798195"/>
          </a:xfrm>
          <a:prstGeom prst="rect">
            <a:avLst/>
          </a:prstGeom>
        </p:spPr>
      </p:pic>
      <p:sp>
        <p:nvSpPr>
          <p:cNvPr id="8" name="Object 60"/>
          <p:cNvSpPr/>
          <p:nvPr/>
        </p:nvSpPr>
        <p:spPr>
          <a:xfrm>
            <a:off x="4753370" y="3091607"/>
            <a:ext cx="147940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CLOUD FUNCTION</a:t>
            </a:r>
            <a:endParaRPr lang="en-US" sz="1000" dirty="0"/>
          </a:p>
        </p:txBody>
      </p:sp>
      <p:pic>
        <p:nvPicPr>
          <p:cNvPr id="9" name="Object 59" descr="public/generated/icons/f1faf010-4107-4877-a571-fc9c8763c3d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1481" y="2230554"/>
            <a:ext cx="746925" cy="746925"/>
          </a:xfrm>
          <a:prstGeom prst="rect">
            <a:avLst/>
          </a:prstGeom>
        </p:spPr>
      </p:pic>
      <p:sp>
        <p:nvSpPr>
          <p:cNvPr id="10" name="Object 60"/>
          <p:cNvSpPr/>
          <p:nvPr/>
        </p:nvSpPr>
        <p:spPr>
          <a:xfrm>
            <a:off x="6735555" y="3088752"/>
            <a:ext cx="1788107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LT INSTANCE</a:t>
            </a:r>
            <a:endParaRPr lang="en-US" sz="1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>
            <a:off x="2987044" y="2149410"/>
            <a:ext cx="849254" cy="849254"/>
          </a:xfrm>
          <a:prstGeom prst="rect">
            <a:avLst/>
          </a:prstGeom>
        </p:spPr>
      </p:pic>
      <p:sp>
        <p:nvSpPr>
          <p:cNvPr id="12" name="Object 3"/>
          <p:cNvSpPr/>
          <p:nvPr/>
        </p:nvSpPr>
        <p:spPr>
          <a:xfrm>
            <a:off x="1918579" y="2657242"/>
            <a:ext cx="1068466" cy="0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37" name="Object 3"/>
          <p:cNvSpPr/>
          <p:nvPr/>
        </p:nvSpPr>
        <p:spPr>
          <a:xfrm>
            <a:off x="3836298" y="2643576"/>
            <a:ext cx="1256949" cy="0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38" name="Object 3"/>
          <p:cNvSpPr/>
          <p:nvPr/>
        </p:nvSpPr>
        <p:spPr>
          <a:xfrm>
            <a:off x="5891442" y="2643576"/>
            <a:ext cx="1340039" cy="0"/>
          </a:xfrm>
          <a:prstGeom prst="lin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olid"/>
          </a:ln>
        </p:spPr>
      </p:sp>
      <p:sp>
        <p:nvSpPr>
          <p:cNvPr id="40" name="TextBox 39"/>
          <p:cNvSpPr txBox="1"/>
          <p:nvPr/>
        </p:nvSpPr>
        <p:spPr>
          <a:xfrm>
            <a:off x="7602703" y="4842441"/>
            <a:ext cx="6465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B</a:t>
            </a:r>
            <a:endParaRPr lang="en-US" sz="800" dirty="0">
              <a:solidFill>
                <a:srgbClr val="8E7F75"/>
              </a:solidFill>
            </a:endParaRPr>
          </a:p>
        </p:txBody>
      </p:sp>
      <p:cxnSp>
        <p:nvCxnSpPr>
          <p:cNvPr id="41" name="Straight Connector 40"/>
          <p:cNvCxnSpPr>
            <a:stCxn id="40" idx="3"/>
          </p:cNvCxnSpPr>
          <p:nvPr/>
        </p:nvCxnSpPr>
        <p:spPr>
          <a:xfrm>
            <a:off x="8249284" y="4950163"/>
            <a:ext cx="445331" cy="0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602703" y="4646535"/>
            <a:ext cx="6463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</a:t>
            </a:r>
            <a:r>
              <a:rPr lang="en-US" sz="800" dirty="0">
                <a:solidFill>
                  <a:srgbClr val="8E7F75"/>
                </a:solidFill>
              </a:rPr>
              <a:t>A</a:t>
            </a:r>
          </a:p>
        </p:txBody>
      </p:sp>
      <p:cxnSp>
        <p:nvCxnSpPr>
          <p:cNvPr id="43" name="Straight Connector 42"/>
          <p:cNvCxnSpPr>
            <a:stCxn id="42" idx="3"/>
          </p:cNvCxnSpPr>
          <p:nvPr/>
        </p:nvCxnSpPr>
        <p:spPr>
          <a:xfrm>
            <a:off x="8249034" y="4754257"/>
            <a:ext cx="445581" cy="0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0747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Box 144"/>
          <p:cNvSpPr txBox="1"/>
          <p:nvPr/>
        </p:nvSpPr>
        <p:spPr>
          <a:xfrm>
            <a:off x="172221" y="156304"/>
            <a:ext cx="4981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8E7F75"/>
                </a:solidFill>
                <a:latin typeface="Avenir Book"/>
                <a:cs typeface="Avenir Book"/>
              </a:rPr>
              <a:t>Language Orchestration Component </a:t>
            </a:r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Diagram </a:t>
            </a:r>
          </a:p>
          <a:p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Pattern B: Multi Skill 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venir Book"/>
              <a:cs typeface="Avenir Book"/>
            </a:endParaRPr>
          </a:p>
        </p:txBody>
      </p:sp>
      <p:pic>
        <p:nvPicPr>
          <p:cNvPr id="4" name="Object 14" descr="icons/refarch/Users/user.png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1027625" y="2109211"/>
            <a:ext cx="890954" cy="890954"/>
          </a:xfrm>
          <a:prstGeom prst="rect">
            <a:avLst/>
          </a:prstGeom>
        </p:spPr>
      </p:pic>
      <p:sp>
        <p:nvSpPr>
          <p:cNvPr id="5" name="Object 15"/>
          <p:cNvSpPr/>
          <p:nvPr/>
        </p:nvSpPr>
        <p:spPr>
          <a:xfrm>
            <a:off x="1153062" y="3098202"/>
            <a:ext cx="64008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USER</a:t>
            </a:r>
            <a:endParaRPr lang="en-US" sz="1000" b="1" dirty="0"/>
          </a:p>
        </p:txBody>
      </p:sp>
      <p:sp>
        <p:nvSpPr>
          <p:cNvPr id="6" name="Object 24"/>
          <p:cNvSpPr/>
          <p:nvPr/>
        </p:nvSpPr>
        <p:spPr>
          <a:xfrm>
            <a:off x="2532994" y="3091607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WA SKILL</a:t>
            </a:r>
            <a:endParaRPr lang="en-US" sz="1000" dirty="0"/>
          </a:p>
        </p:txBody>
      </p:sp>
      <p:pic>
        <p:nvPicPr>
          <p:cNvPr id="7" name="Object 59" descr="public/generated/icons/functions.png"/>
          <p:cNvPicPr>
            <a:picLocks noChangeAspect="1"/>
          </p:cNvPicPr>
          <p:nvPr/>
        </p:nvPicPr>
        <p:blipFill>
          <a:blip r:embed="rId4">
            <a:alphaModFix amt="48000"/>
          </a:blip>
          <a:stretch>
            <a:fillRect/>
          </a:stretch>
        </p:blipFill>
        <p:spPr>
          <a:xfrm>
            <a:off x="5093247" y="2163997"/>
            <a:ext cx="798195" cy="798195"/>
          </a:xfrm>
          <a:prstGeom prst="rect">
            <a:avLst/>
          </a:prstGeom>
        </p:spPr>
      </p:pic>
      <p:sp>
        <p:nvSpPr>
          <p:cNvPr id="8" name="Object 60"/>
          <p:cNvSpPr/>
          <p:nvPr/>
        </p:nvSpPr>
        <p:spPr>
          <a:xfrm>
            <a:off x="4753370" y="3091607"/>
            <a:ext cx="147940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CLOUD FUNCTION</a:t>
            </a:r>
            <a:endParaRPr lang="en-US" sz="1000" dirty="0"/>
          </a:p>
        </p:txBody>
      </p:sp>
      <p:pic>
        <p:nvPicPr>
          <p:cNvPr id="9" name="Object 59" descr="public/generated/icons/f1faf010-4107-4877-a571-fc9c8763c3d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1481" y="2230554"/>
            <a:ext cx="746925" cy="746925"/>
          </a:xfrm>
          <a:prstGeom prst="rect">
            <a:avLst/>
          </a:prstGeom>
        </p:spPr>
      </p:pic>
      <p:sp>
        <p:nvSpPr>
          <p:cNvPr id="10" name="Object 60"/>
          <p:cNvSpPr/>
          <p:nvPr/>
        </p:nvSpPr>
        <p:spPr>
          <a:xfrm>
            <a:off x="6736531" y="3088752"/>
            <a:ext cx="1788107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LT INSTANCE</a:t>
            </a:r>
            <a:endParaRPr lang="en-US" sz="1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>
            <a:off x="2987044" y="2149410"/>
            <a:ext cx="849254" cy="849254"/>
          </a:xfrm>
          <a:prstGeom prst="rect">
            <a:avLst/>
          </a:prstGeom>
        </p:spPr>
      </p:pic>
      <p:sp>
        <p:nvSpPr>
          <p:cNvPr id="12" name="Object 3"/>
          <p:cNvSpPr/>
          <p:nvPr/>
        </p:nvSpPr>
        <p:spPr>
          <a:xfrm>
            <a:off x="1918579" y="2657242"/>
            <a:ext cx="1068466" cy="0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59" name="TextBox 58"/>
          <p:cNvSpPr txBox="1"/>
          <p:nvPr/>
        </p:nvSpPr>
        <p:spPr>
          <a:xfrm>
            <a:off x="7602703" y="4842441"/>
            <a:ext cx="6465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B</a:t>
            </a:r>
            <a:endParaRPr lang="en-US" sz="800" dirty="0">
              <a:solidFill>
                <a:srgbClr val="8E7F75"/>
              </a:solidFill>
            </a:endParaRPr>
          </a:p>
        </p:txBody>
      </p:sp>
      <p:cxnSp>
        <p:nvCxnSpPr>
          <p:cNvPr id="61" name="Straight Connector 60"/>
          <p:cNvCxnSpPr>
            <a:stCxn id="59" idx="3"/>
          </p:cNvCxnSpPr>
          <p:nvPr/>
        </p:nvCxnSpPr>
        <p:spPr>
          <a:xfrm>
            <a:off x="8249284" y="4950163"/>
            <a:ext cx="445331" cy="0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7602703" y="4646535"/>
            <a:ext cx="6463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</a:t>
            </a:r>
            <a:r>
              <a:rPr lang="en-US" sz="800" dirty="0">
                <a:solidFill>
                  <a:srgbClr val="8E7F75"/>
                </a:solidFill>
              </a:rPr>
              <a:t>A</a:t>
            </a:r>
          </a:p>
        </p:txBody>
      </p:sp>
      <p:cxnSp>
        <p:nvCxnSpPr>
          <p:cNvPr id="68" name="Straight Connector 67"/>
          <p:cNvCxnSpPr>
            <a:stCxn id="67" idx="3"/>
          </p:cNvCxnSpPr>
          <p:nvPr/>
        </p:nvCxnSpPr>
        <p:spPr>
          <a:xfrm>
            <a:off x="8249034" y="4754257"/>
            <a:ext cx="445581" cy="0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Object 3"/>
          <p:cNvSpPr/>
          <p:nvPr/>
        </p:nvSpPr>
        <p:spPr>
          <a:xfrm>
            <a:off x="3836298" y="2643576"/>
            <a:ext cx="1256949" cy="0"/>
          </a:xfrm>
          <a:prstGeom prst="lin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olid"/>
          </a:ln>
        </p:spPr>
      </p:sp>
      <p:sp>
        <p:nvSpPr>
          <p:cNvPr id="38" name="Object 3"/>
          <p:cNvSpPr/>
          <p:nvPr/>
        </p:nvSpPr>
        <p:spPr>
          <a:xfrm>
            <a:off x="5891442" y="2643576"/>
            <a:ext cx="1340039" cy="0"/>
          </a:xfrm>
          <a:prstGeom prst="lin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olid"/>
          </a:ln>
        </p:spPr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>
            <a:off x="5093247" y="3708578"/>
            <a:ext cx="849254" cy="849254"/>
          </a:xfrm>
          <a:prstGeom prst="rect">
            <a:avLst/>
          </a:prstGeom>
        </p:spPr>
      </p:pic>
      <p:sp>
        <p:nvSpPr>
          <p:cNvPr id="19" name="Object 24"/>
          <p:cNvSpPr/>
          <p:nvPr/>
        </p:nvSpPr>
        <p:spPr>
          <a:xfrm>
            <a:off x="4649008" y="4618110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TARGET SKILL 2.</a:t>
            </a:r>
            <a:endParaRPr lang="en-US" sz="1000" dirty="0"/>
          </a:p>
        </p:txBody>
      </p:sp>
      <p:sp>
        <p:nvSpPr>
          <p:cNvPr id="20" name="Object 3"/>
          <p:cNvSpPr/>
          <p:nvPr/>
        </p:nvSpPr>
        <p:spPr>
          <a:xfrm flipH="1" flipV="1">
            <a:off x="5518311" y="3252090"/>
            <a:ext cx="0" cy="456488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>
            <a:off x="6322000" y="3707090"/>
            <a:ext cx="849254" cy="849254"/>
          </a:xfrm>
          <a:prstGeom prst="rect">
            <a:avLst/>
          </a:prstGeom>
        </p:spPr>
      </p:pic>
      <p:sp>
        <p:nvSpPr>
          <p:cNvPr id="22" name="Object 24"/>
          <p:cNvSpPr/>
          <p:nvPr/>
        </p:nvSpPr>
        <p:spPr>
          <a:xfrm>
            <a:off x="5877761" y="4618110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TARGET SKILL </a:t>
            </a:r>
            <a:r>
              <a:rPr lang="mr-IN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…</a:t>
            </a:r>
            <a:endParaRPr lang="en-US" sz="10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>
            <a:off x="3836298" y="3707090"/>
            <a:ext cx="849254" cy="849254"/>
          </a:xfrm>
          <a:prstGeom prst="rect">
            <a:avLst/>
          </a:prstGeom>
        </p:spPr>
      </p:pic>
      <p:sp>
        <p:nvSpPr>
          <p:cNvPr id="24" name="Object 24"/>
          <p:cNvSpPr/>
          <p:nvPr/>
        </p:nvSpPr>
        <p:spPr>
          <a:xfrm>
            <a:off x="3392059" y="4616622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TARGET SKILL 1.</a:t>
            </a:r>
            <a:endParaRPr lang="en-US" sz="1000" dirty="0"/>
          </a:p>
        </p:txBody>
      </p:sp>
      <p:sp>
        <p:nvSpPr>
          <p:cNvPr id="25" name="Object 3"/>
          <p:cNvSpPr/>
          <p:nvPr/>
        </p:nvSpPr>
        <p:spPr>
          <a:xfrm flipV="1">
            <a:off x="4562231" y="3252090"/>
            <a:ext cx="947614" cy="608888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6" name="Object 3"/>
          <p:cNvSpPr/>
          <p:nvPr/>
        </p:nvSpPr>
        <p:spPr>
          <a:xfrm flipH="1" flipV="1">
            <a:off x="5509843" y="3242640"/>
            <a:ext cx="975624" cy="547822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1661176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82604"/>
            <a:ext cx="9142476" cy="6074556"/>
          </a:xfrm>
          <a:prstGeom prst="rect">
            <a:avLst/>
          </a:prstGeom>
        </p:spPr>
      </p:pic>
      <p:sp>
        <p:nvSpPr>
          <p:cNvPr id="6" name="Right Triangle 5"/>
          <p:cNvSpPr/>
          <p:nvPr/>
        </p:nvSpPr>
        <p:spPr>
          <a:xfrm rot="16200000">
            <a:off x="3112291" y="-888214"/>
            <a:ext cx="5626101" cy="6437323"/>
          </a:xfrm>
          <a:prstGeom prst="rtTriangle">
            <a:avLst/>
          </a:prstGeom>
          <a:solidFill>
            <a:srgbClr val="FFF0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19087390">
            <a:off x="2957647" y="2212788"/>
            <a:ext cx="6934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  <a:latin typeface="Avenir Book"/>
                <a:cs typeface="Avenir Book"/>
              </a:rPr>
              <a:t>SKILLL</a:t>
            </a:r>
            <a:r>
              <a:rPr lang="en-US" sz="3600" dirty="0" smtClean="0">
                <a:solidFill>
                  <a:srgbClr val="8E7F75"/>
                </a:solidFill>
                <a:latin typeface="Avenir Book"/>
                <a:cs typeface="Avenir Book"/>
              </a:rPr>
              <a:t>ORCHESTRATION</a:t>
            </a:r>
            <a:endParaRPr lang="en-US" sz="3600" dirty="0">
              <a:solidFill>
                <a:srgbClr val="8E7F75"/>
              </a:solidFill>
              <a:latin typeface="Avenir Book"/>
              <a:cs typeface="Avenir Book"/>
            </a:endParaRPr>
          </a:p>
          <a:p>
            <a:pPr algn="ctr"/>
            <a:endParaRPr lang="en-US" b="1" dirty="0">
              <a:solidFill>
                <a:srgbClr val="87787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6173483" y="4065956"/>
            <a:ext cx="720356" cy="720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4370825"/>
            <a:ext cx="1739900" cy="5811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 rot="19105385">
            <a:off x="4561367" y="2375720"/>
            <a:ext cx="507349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 smtClean="0">
                <a:solidFill>
                  <a:srgbClr val="877870"/>
                </a:solidFill>
              </a:rPr>
              <a:t>Connect multiple Skills with Cloud </a:t>
            </a:r>
            <a:r>
              <a:rPr lang="en-US" dirty="0" err="1">
                <a:solidFill>
                  <a:srgbClr val="877870"/>
                </a:solidFill>
              </a:rPr>
              <a:t>F</a:t>
            </a:r>
            <a:r>
              <a:rPr lang="en-US" dirty="0" err="1" smtClean="0">
                <a:solidFill>
                  <a:srgbClr val="877870"/>
                </a:solidFill>
              </a:rPr>
              <a:t>unctions</a:t>
            </a:r>
            <a:r>
              <a:rPr lang="en-US" dirty="0" err="1" smtClean="0">
                <a:solidFill>
                  <a:srgbClr val="FFF0E8"/>
                </a:solidFill>
              </a:rPr>
              <a:t>b</a:t>
            </a:r>
            <a:r>
              <a:rPr lang="en-US" dirty="0" smtClean="0">
                <a:solidFill>
                  <a:srgbClr val="877870"/>
                </a:solidFill>
              </a:rPr>
              <a:t>  </a:t>
            </a:r>
            <a:endParaRPr lang="en-US" dirty="0"/>
          </a:p>
        </p:txBody>
      </p:sp>
      <p:pic>
        <p:nvPicPr>
          <p:cNvPr id="11" name="Object 59" descr="public/generated/icons/f1faf010-4107-4877-a571-fc9c8763c3dd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7100037" y="4103078"/>
            <a:ext cx="549627" cy="54962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8013700" y="3990083"/>
            <a:ext cx="369020" cy="3690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8230320" y="4359103"/>
            <a:ext cx="369020" cy="3690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7829190" y="4359103"/>
            <a:ext cx="369020" cy="36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722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Box 144"/>
          <p:cNvSpPr txBox="1"/>
          <p:nvPr/>
        </p:nvSpPr>
        <p:spPr>
          <a:xfrm>
            <a:off x="172221" y="156304"/>
            <a:ext cx="4300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Skill Orchestration </a:t>
            </a:r>
            <a:r>
              <a:rPr lang="en-US" dirty="0">
                <a:solidFill>
                  <a:srgbClr val="8E7F75"/>
                </a:solidFill>
                <a:latin typeface="Avenir Book"/>
                <a:cs typeface="Avenir Book"/>
              </a:rPr>
              <a:t>Component </a:t>
            </a:r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Diagram </a:t>
            </a:r>
          </a:p>
          <a:p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Pattern A: Single Skill 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venir Book"/>
              <a:cs typeface="Avenir Book"/>
            </a:endParaRPr>
          </a:p>
        </p:txBody>
      </p:sp>
      <p:pic>
        <p:nvPicPr>
          <p:cNvPr id="4" name="Object 14" descr="icons/refarch/Users/user.png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1027625" y="2109211"/>
            <a:ext cx="890954" cy="890954"/>
          </a:xfrm>
          <a:prstGeom prst="rect">
            <a:avLst/>
          </a:prstGeom>
        </p:spPr>
      </p:pic>
      <p:sp>
        <p:nvSpPr>
          <p:cNvPr id="5" name="Object 15"/>
          <p:cNvSpPr/>
          <p:nvPr/>
        </p:nvSpPr>
        <p:spPr>
          <a:xfrm>
            <a:off x="1153062" y="3098202"/>
            <a:ext cx="64008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USER</a:t>
            </a:r>
            <a:endParaRPr lang="en-US" sz="1000" b="1" dirty="0"/>
          </a:p>
        </p:txBody>
      </p:sp>
      <p:sp>
        <p:nvSpPr>
          <p:cNvPr id="6" name="Object 24"/>
          <p:cNvSpPr/>
          <p:nvPr/>
        </p:nvSpPr>
        <p:spPr>
          <a:xfrm>
            <a:off x="2532994" y="3091607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WA SKILL</a:t>
            </a:r>
            <a:endParaRPr lang="en-US" sz="1000" dirty="0"/>
          </a:p>
        </p:txBody>
      </p:sp>
      <p:pic>
        <p:nvPicPr>
          <p:cNvPr id="7" name="Object 59" descr="public/generated/icons/functions.png"/>
          <p:cNvPicPr>
            <a:picLocks noChangeAspect="1"/>
          </p:cNvPicPr>
          <p:nvPr/>
        </p:nvPicPr>
        <p:blipFill>
          <a:blip r:embed="rId4">
            <a:alphaModFix amt="48000"/>
          </a:blip>
          <a:stretch>
            <a:fillRect/>
          </a:stretch>
        </p:blipFill>
        <p:spPr>
          <a:xfrm>
            <a:off x="5093247" y="2163997"/>
            <a:ext cx="798195" cy="798195"/>
          </a:xfrm>
          <a:prstGeom prst="rect">
            <a:avLst/>
          </a:prstGeom>
        </p:spPr>
      </p:pic>
      <p:sp>
        <p:nvSpPr>
          <p:cNvPr id="8" name="Object 60"/>
          <p:cNvSpPr/>
          <p:nvPr/>
        </p:nvSpPr>
        <p:spPr>
          <a:xfrm>
            <a:off x="4753370" y="3091607"/>
            <a:ext cx="147940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CLOUD FUNCTION</a:t>
            </a:r>
            <a:endParaRPr lang="en-US" sz="1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>
            <a:off x="2987044" y="2149410"/>
            <a:ext cx="849254" cy="849254"/>
          </a:xfrm>
          <a:prstGeom prst="rect">
            <a:avLst/>
          </a:prstGeom>
        </p:spPr>
      </p:pic>
      <p:sp>
        <p:nvSpPr>
          <p:cNvPr id="12" name="Object 3"/>
          <p:cNvSpPr/>
          <p:nvPr/>
        </p:nvSpPr>
        <p:spPr>
          <a:xfrm>
            <a:off x="1918579" y="2657242"/>
            <a:ext cx="1068466" cy="0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59" name="TextBox 58"/>
          <p:cNvSpPr txBox="1"/>
          <p:nvPr/>
        </p:nvSpPr>
        <p:spPr>
          <a:xfrm>
            <a:off x="7602703" y="4842441"/>
            <a:ext cx="6465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B</a:t>
            </a:r>
            <a:endParaRPr lang="en-US" sz="800" dirty="0">
              <a:solidFill>
                <a:srgbClr val="8E7F75"/>
              </a:solidFill>
            </a:endParaRPr>
          </a:p>
        </p:txBody>
      </p:sp>
      <p:cxnSp>
        <p:nvCxnSpPr>
          <p:cNvPr id="61" name="Straight Connector 60"/>
          <p:cNvCxnSpPr>
            <a:stCxn id="59" idx="3"/>
          </p:cNvCxnSpPr>
          <p:nvPr/>
        </p:nvCxnSpPr>
        <p:spPr>
          <a:xfrm>
            <a:off x="8249284" y="4950163"/>
            <a:ext cx="445331" cy="0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7602703" y="4646535"/>
            <a:ext cx="6463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</a:t>
            </a:r>
            <a:r>
              <a:rPr lang="en-US" sz="800" dirty="0">
                <a:solidFill>
                  <a:srgbClr val="8E7F75"/>
                </a:solidFill>
              </a:rPr>
              <a:t>A</a:t>
            </a:r>
          </a:p>
        </p:txBody>
      </p:sp>
      <p:cxnSp>
        <p:nvCxnSpPr>
          <p:cNvPr id="68" name="Straight Connector 67"/>
          <p:cNvCxnSpPr>
            <a:stCxn id="67" idx="3"/>
          </p:cNvCxnSpPr>
          <p:nvPr/>
        </p:nvCxnSpPr>
        <p:spPr>
          <a:xfrm>
            <a:off x="8249034" y="4754257"/>
            <a:ext cx="445581" cy="0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Object 3"/>
          <p:cNvSpPr/>
          <p:nvPr/>
        </p:nvSpPr>
        <p:spPr>
          <a:xfrm>
            <a:off x="3836298" y="2643576"/>
            <a:ext cx="1256949" cy="0"/>
          </a:xfrm>
          <a:prstGeom prst="lin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olid"/>
          </a:ln>
        </p:spPr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>
            <a:off x="7065092" y="2228431"/>
            <a:ext cx="849254" cy="849254"/>
          </a:xfrm>
          <a:prstGeom prst="rect">
            <a:avLst/>
          </a:prstGeom>
        </p:spPr>
      </p:pic>
      <p:sp>
        <p:nvSpPr>
          <p:cNvPr id="19" name="Object 24"/>
          <p:cNvSpPr/>
          <p:nvPr/>
        </p:nvSpPr>
        <p:spPr>
          <a:xfrm>
            <a:off x="6620853" y="3137963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TARGET SKILL</a:t>
            </a:r>
            <a:endParaRPr lang="en-US" sz="1000" dirty="0"/>
          </a:p>
        </p:txBody>
      </p:sp>
      <p:sp>
        <p:nvSpPr>
          <p:cNvPr id="20" name="Object 3"/>
          <p:cNvSpPr/>
          <p:nvPr/>
        </p:nvSpPr>
        <p:spPr>
          <a:xfrm flipH="1" flipV="1">
            <a:off x="5891442" y="2624302"/>
            <a:ext cx="1173650" cy="32940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2748552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Box 144"/>
          <p:cNvSpPr txBox="1"/>
          <p:nvPr/>
        </p:nvSpPr>
        <p:spPr>
          <a:xfrm>
            <a:off x="172221" y="156304"/>
            <a:ext cx="4300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Skill Orchestration </a:t>
            </a:r>
            <a:r>
              <a:rPr lang="en-US" dirty="0">
                <a:solidFill>
                  <a:srgbClr val="8E7F75"/>
                </a:solidFill>
                <a:latin typeface="Avenir Book"/>
                <a:cs typeface="Avenir Book"/>
              </a:rPr>
              <a:t>Component </a:t>
            </a:r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Diagram </a:t>
            </a:r>
          </a:p>
          <a:p>
            <a:r>
              <a:rPr lang="en-US" dirty="0" smtClean="0">
                <a:solidFill>
                  <a:srgbClr val="8E7F75"/>
                </a:solidFill>
                <a:latin typeface="Avenir Book"/>
                <a:cs typeface="Avenir Book"/>
              </a:rPr>
              <a:t>Pattern B: Multi Skill 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venir Book"/>
              <a:cs typeface="Avenir Book"/>
            </a:endParaRPr>
          </a:p>
        </p:txBody>
      </p:sp>
      <p:pic>
        <p:nvPicPr>
          <p:cNvPr id="4" name="Object 14" descr="icons/refarch/Users/user.png"/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1027625" y="2109211"/>
            <a:ext cx="890954" cy="890954"/>
          </a:xfrm>
          <a:prstGeom prst="rect">
            <a:avLst/>
          </a:prstGeom>
        </p:spPr>
      </p:pic>
      <p:sp>
        <p:nvSpPr>
          <p:cNvPr id="5" name="Object 15"/>
          <p:cNvSpPr/>
          <p:nvPr/>
        </p:nvSpPr>
        <p:spPr>
          <a:xfrm>
            <a:off x="1153062" y="3098202"/>
            <a:ext cx="64008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USER</a:t>
            </a:r>
            <a:endParaRPr lang="en-US" sz="1000" b="1" dirty="0"/>
          </a:p>
        </p:txBody>
      </p:sp>
      <p:sp>
        <p:nvSpPr>
          <p:cNvPr id="6" name="Object 24"/>
          <p:cNvSpPr/>
          <p:nvPr/>
        </p:nvSpPr>
        <p:spPr>
          <a:xfrm>
            <a:off x="2532994" y="3091607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WA SKILL</a:t>
            </a:r>
            <a:endParaRPr lang="en-US" sz="1000" dirty="0"/>
          </a:p>
        </p:txBody>
      </p:sp>
      <p:pic>
        <p:nvPicPr>
          <p:cNvPr id="7" name="Object 59" descr="public/generated/icons/functions.png"/>
          <p:cNvPicPr>
            <a:picLocks noChangeAspect="1"/>
          </p:cNvPicPr>
          <p:nvPr/>
        </p:nvPicPr>
        <p:blipFill>
          <a:blip r:embed="rId4">
            <a:alphaModFix amt="48000"/>
          </a:blip>
          <a:stretch>
            <a:fillRect/>
          </a:stretch>
        </p:blipFill>
        <p:spPr>
          <a:xfrm>
            <a:off x="5093247" y="2163997"/>
            <a:ext cx="798195" cy="798195"/>
          </a:xfrm>
          <a:prstGeom prst="rect">
            <a:avLst/>
          </a:prstGeom>
        </p:spPr>
      </p:pic>
      <p:sp>
        <p:nvSpPr>
          <p:cNvPr id="8" name="Object 60"/>
          <p:cNvSpPr/>
          <p:nvPr/>
        </p:nvSpPr>
        <p:spPr>
          <a:xfrm>
            <a:off x="4753370" y="3091607"/>
            <a:ext cx="1479400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CLOUD FUNCTION</a:t>
            </a:r>
            <a:endParaRPr lang="en-US" sz="1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>
            <a:off x="2987044" y="2149410"/>
            <a:ext cx="849254" cy="849254"/>
          </a:xfrm>
          <a:prstGeom prst="rect">
            <a:avLst/>
          </a:prstGeom>
        </p:spPr>
      </p:pic>
      <p:sp>
        <p:nvSpPr>
          <p:cNvPr id="12" name="Object 3"/>
          <p:cNvSpPr/>
          <p:nvPr/>
        </p:nvSpPr>
        <p:spPr>
          <a:xfrm>
            <a:off x="1918579" y="2657242"/>
            <a:ext cx="1068466" cy="0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59" name="TextBox 58"/>
          <p:cNvSpPr txBox="1"/>
          <p:nvPr/>
        </p:nvSpPr>
        <p:spPr>
          <a:xfrm>
            <a:off x="7602703" y="4842441"/>
            <a:ext cx="6465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B</a:t>
            </a:r>
            <a:endParaRPr lang="en-US" sz="800" dirty="0">
              <a:solidFill>
                <a:srgbClr val="8E7F75"/>
              </a:solidFill>
            </a:endParaRPr>
          </a:p>
        </p:txBody>
      </p:sp>
      <p:cxnSp>
        <p:nvCxnSpPr>
          <p:cNvPr id="61" name="Straight Connector 60"/>
          <p:cNvCxnSpPr>
            <a:stCxn id="59" idx="3"/>
          </p:cNvCxnSpPr>
          <p:nvPr/>
        </p:nvCxnSpPr>
        <p:spPr>
          <a:xfrm>
            <a:off x="8249284" y="4950163"/>
            <a:ext cx="445331" cy="0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7602703" y="4646535"/>
            <a:ext cx="6463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8E7F75"/>
                </a:solidFill>
              </a:rPr>
              <a:t>Session </a:t>
            </a:r>
            <a:r>
              <a:rPr lang="en-US" sz="800" dirty="0">
                <a:solidFill>
                  <a:srgbClr val="8E7F75"/>
                </a:solidFill>
              </a:rPr>
              <a:t>A</a:t>
            </a:r>
          </a:p>
        </p:txBody>
      </p:sp>
      <p:cxnSp>
        <p:nvCxnSpPr>
          <p:cNvPr id="68" name="Straight Connector 67"/>
          <p:cNvCxnSpPr>
            <a:stCxn id="67" idx="3"/>
          </p:cNvCxnSpPr>
          <p:nvPr/>
        </p:nvCxnSpPr>
        <p:spPr>
          <a:xfrm>
            <a:off x="8249034" y="4754257"/>
            <a:ext cx="445581" cy="0"/>
          </a:xfrm>
          <a:prstGeom prst="line">
            <a:avLst/>
          </a:prstGeom>
          <a:ln w="19050">
            <a:solidFill>
              <a:srgbClr val="008000"/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Object 3"/>
          <p:cNvSpPr/>
          <p:nvPr/>
        </p:nvSpPr>
        <p:spPr>
          <a:xfrm>
            <a:off x="3836298" y="2643576"/>
            <a:ext cx="1256949" cy="0"/>
          </a:xfrm>
          <a:prstGeom prst="lin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olid"/>
          </a:ln>
        </p:spPr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>
            <a:off x="7065092" y="2228431"/>
            <a:ext cx="849254" cy="849254"/>
          </a:xfrm>
          <a:prstGeom prst="rect">
            <a:avLst/>
          </a:prstGeom>
        </p:spPr>
      </p:pic>
      <p:sp>
        <p:nvSpPr>
          <p:cNvPr id="19" name="Object 24"/>
          <p:cNvSpPr/>
          <p:nvPr/>
        </p:nvSpPr>
        <p:spPr>
          <a:xfrm>
            <a:off x="6620853" y="3137963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TARGET SKILL 2.</a:t>
            </a:r>
            <a:endParaRPr lang="en-US" sz="1000" dirty="0"/>
          </a:p>
        </p:txBody>
      </p:sp>
      <p:sp>
        <p:nvSpPr>
          <p:cNvPr id="20" name="Object 3"/>
          <p:cNvSpPr/>
          <p:nvPr/>
        </p:nvSpPr>
        <p:spPr>
          <a:xfrm flipH="1" flipV="1">
            <a:off x="5891442" y="2624302"/>
            <a:ext cx="1173650" cy="32940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>
            <a:off x="7065092" y="3423651"/>
            <a:ext cx="849254" cy="849254"/>
          </a:xfrm>
          <a:prstGeom prst="rect">
            <a:avLst/>
          </a:prstGeom>
        </p:spPr>
      </p:pic>
      <p:sp>
        <p:nvSpPr>
          <p:cNvPr id="22" name="Object 24"/>
          <p:cNvSpPr/>
          <p:nvPr/>
        </p:nvSpPr>
        <p:spPr>
          <a:xfrm>
            <a:off x="6620853" y="4334671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TARGET SKILL </a:t>
            </a:r>
            <a:r>
              <a:rPr lang="mr-IN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…</a:t>
            </a:r>
            <a:endParaRPr lang="en-US" sz="10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>
            <a:off x="7065092" y="878835"/>
            <a:ext cx="849254" cy="849254"/>
          </a:xfrm>
          <a:prstGeom prst="rect">
            <a:avLst/>
          </a:prstGeom>
        </p:spPr>
      </p:pic>
      <p:sp>
        <p:nvSpPr>
          <p:cNvPr id="24" name="Object 24"/>
          <p:cNvSpPr/>
          <p:nvPr/>
        </p:nvSpPr>
        <p:spPr>
          <a:xfrm>
            <a:off x="6620853" y="1788367"/>
            <a:ext cx="1804542" cy="15388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None/>
            </a:pPr>
            <a:r>
              <a:rPr lang="en-US" sz="1000" b="1" dirty="0" smtClean="0">
                <a:solidFill>
                  <a:srgbClr val="646365"/>
                </a:solidFill>
                <a:latin typeface="Helvetica" pitchFamily="34" charset="0"/>
                <a:ea typeface="Helvetica" pitchFamily="34" charset="-122"/>
                <a:cs typeface="Helvetica" pitchFamily="34" charset="-120"/>
              </a:rPr>
              <a:t>TARGET SKILL 1.</a:t>
            </a:r>
            <a:endParaRPr lang="en-US" sz="1000" dirty="0"/>
          </a:p>
        </p:txBody>
      </p:sp>
      <p:sp>
        <p:nvSpPr>
          <p:cNvPr id="25" name="Object 3"/>
          <p:cNvSpPr/>
          <p:nvPr/>
        </p:nvSpPr>
        <p:spPr>
          <a:xfrm flipH="1" flipV="1">
            <a:off x="5891442" y="2624302"/>
            <a:ext cx="1308484" cy="1033298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6" name="Object 3"/>
          <p:cNvSpPr/>
          <p:nvPr/>
        </p:nvSpPr>
        <p:spPr>
          <a:xfrm flipH="1">
            <a:off x="5891442" y="1600200"/>
            <a:ext cx="1308484" cy="1024102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round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1083003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32363</TotalTime>
  <Words>1003</Words>
  <Application>Microsoft Macintosh PowerPoint</Application>
  <PresentationFormat>On-screen Show (16:9)</PresentationFormat>
  <Paragraphs>205</Paragraphs>
  <Slides>9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CC</cp:lastModifiedBy>
  <cp:revision>57</cp:revision>
  <dcterms:created xsi:type="dcterms:W3CDTF">2019-10-02T16:10:10Z</dcterms:created>
  <dcterms:modified xsi:type="dcterms:W3CDTF">2020-07-19T18:40:54Z</dcterms:modified>
</cp:coreProperties>
</file>